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34"/>
  </p:notesMasterIdLst>
  <p:sldIdLst>
    <p:sldId id="256" r:id="rId2"/>
    <p:sldId id="257" r:id="rId3"/>
    <p:sldId id="266" r:id="rId4"/>
    <p:sldId id="265" r:id="rId5"/>
    <p:sldId id="258" r:id="rId6"/>
    <p:sldId id="259" r:id="rId7"/>
    <p:sldId id="267" r:id="rId8"/>
    <p:sldId id="268" r:id="rId9"/>
    <p:sldId id="269" r:id="rId10"/>
    <p:sldId id="260" r:id="rId11"/>
    <p:sldId id="270" r:id="rId12"/>
    <p:sldId id="271" r:id="rId13"/>
    <p:sldId id="272" r:id="rId14"/>
    <p:sldId id="273" r:id="rId15"/>
    <p:sldId id="274" r:id="rId16"/>
    <p:sldId id="275" r:id="rId17"/>
    <p:sldId id="276" r:id="rId18"/>
    <p:sldId id="261" r:id="rId19"/>
    <p:sldId id="277" r:id="rId20"/>
    <p:sldId id="278" r:id="rId21"/>
    <p:sldId id="279" r:id="rId22"/>
    <p:sldId id="280" r:id="rId23"/>
    <p:sldId id="281" r:id="rId24"/>
    <p:sldId id="282" r:id="rId25"/>
    <p:sldId id="283" r:id="rId26"/>
    <p:sldId id="284" r:id="rId27"/>
    <p:sldId id="285" r:id="rId28"/>
    <p:sldId id="263" r:id="rId29"/>
    <p:sldId id="286" r:id="rId30"/>
    <p:sldId id="289" r:id="rId31"/>
    <p:sldId id="287" r:id="rId32"/>
    <p:sldId id="288" r:id="rId33"/>
  </p:sldIdLst>
  <p:sldSz cx="12192000" cy="6858000"/>
  <p:notesSz cx="6858000" cy="12192000"/>
  <p:embeddedFontLst>
    <p:embeddedFont>
      <p:font typeface="Calibri" panose="020F0502020204030204" pitchFamily="34" charset="0"/>
      <p:regular r:id="rId35"/>
      <p:bold r:id="rId36"/>
      <p:italic r:id="rId37"/>
      <p:boldItalic r:id="rId38"/>
    </p:embeddedFont>
    <p:embeddedFont>
      <p:font typeface="Montserrat" panose="020B0604020202020204" charset="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108" d="100"/>
          <a:sy n="108" d="100"/>
        </p:scale>
        <p:origin x="67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42218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15</a:t>
            </a:fld>
            <a:endParaRPr lang="en-US"/>
          </a:p>
        </p:txBody>
      </p:sp>
    </p:spTree>
    <p:extLst>
      <p:ext uri="{BB962C8B-B14F-4D97-AF65-F5344CB8AC3E}">
        <p14:creationId xmlns:p14="http://schemas.microsoft.com/office/powerpoint/2010/main" val="2345646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16</a:t>
            </a:fld>
            <a:endParaRPr lang="en-US"/>
          </a:p>
        </p:txBody>
      </p:sp>
    </p:spTree>
    <p:extLst>
      <p:ext uri="{BB962C8B-B14F-4D97-AF65-F5344CB8AC3E}">
        <p14:creationId xmlns:p14="http://schemas.microsoft.com/office/powerpoint/2010/main" val="908277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19</a:t>
            </a:fld>
            <a:endParaRPr lang="en-US"/>
          </a:p>
        </p:txBody>
      </p:sp>
    </p:spTree>
    <p:extLst>
      <p:ext uri="{BB962C8B-B14F-4D97-AF65-F5344CB8AC3E}">
        <p14:creationId xmlns:p14="http://schemas.microsoft.com/office/powerpoint/2010/main" val="3514412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20</a:t>
            </a:fld>
            <a:endParaRPr lang="en-US"/>
          </a:p>
        </p:txBody>
      </p:sp>
    </p:spTree>
    <p:extLst>
      <p:ext uri="{BB962C8B-B14F-4D97-AF65-F5344CB8AC3E}">
        <p14:creationId xmlns:p14="http://schemas.microsoft.com/office/powerpoint/2010/main" val="1422468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30</a:t>
            </a:fld>
            <a:endParaRPr lang="en-US"/>
          </a:p>
        </p:txBody>
      </p:sp>
    </p:spTree>
    <p:extLst>
      <p:ext uri="{BB962C8B-B14F-4D97-AF65-F5344CB8AC3E}">
        <p14:creationId xmlns:p14="http://schemas.microsoft.com/office/powerpoint/2010/main" val="13719785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3930440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3754319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12.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cid:9cc97a70-c62f-4409-bd43-63fa3a4adb76" TargetMode="External"/><Relationship Id="rId5" Type="http://schemas.openxmlformats.org/officeDocument/2006/relationships/image" Target="../media/image49.png"/><Relationship Id="rId4" Type="http://schemas.openxmlformats.org/officeDocument/2006/relationships/image" Target="cid:ef98ca88-ff21-4e1b-bb7a-22aeef131a11"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slides/_rels/slide25.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71.png"/><Relationship Id="rId7"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72.svg"/><Relationship Id="rId9" Type="http://schemas.openxmlformats.org/officeDocument/2006/relationships/hyperlink" Target="https://pages.awscloud.com/rs/112-TZM-766/images/Fairness.Measures.for.Machine.Learning.in.Finance.pdf"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4.svg"/></Relationships>
</file>

<file path=ppt/slides/_rels/slide27.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3.png"/><Relationship Id="rId7" Type="http://schemas.openxmlformats.org/officeDocument/2006/relationships/image" Target="../media/image79.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4.svg"/></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svg"/></Relationships>
</file>

<file path=ppt/slides/_rels/slide32.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87.png"/><Relationship Id="rId7"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90.svg"/><Relationship Id="rId5" Type="http://schemas.openxmlformats.org/officeDocument/2006/relationships/image" Target="../media/image89.png"/><Relationship Id="rId10" Type="http://schemas.openxmlformats.org/officeDocument/2006/relationships/image" Target="../media/image57.svg"/><Relationship Id="rId4" Type="http://schemas.openxmlformats.org/officeDocument/2006/relationships/image" Target="../media/image88.svg"/><Relationship Id="rId9"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380905" y="5014056"/>
            <a:ext cx="6984454" cy="1284958"/>
          </a:xfrm>
          <a:prstGeom prst="rect">
            <a:avLst/>
          </a:prstGeom>
          <a:noFill/>
        </p:spPr>
        <p:txBody>
          <a:bodyPr wrap="square" lIns="0" tIns="0" rIns="0" bIns="0" rtlCol="0" anchor="t"/>
          <a:lstStyle/>
          <a:p>
            <a:pPr algn="l">
              <a:lnSpc>
                <a:spcPts val="5060"/>
              </a:lnSpc>
              <a:buNone/>
            </a:pPr>
            <a:r>
              <a:rPr lang="en-US" sz="4016" dirty="0">
                <a:solidFill>
                  <a:srgbClr val="FFFFFF"/>
                </a:solidFill>
                <a:latin typeface="Montserrat" pitchFamily="34" charset="0"/>
                <a:ea typeface="Montserrat" pitchFamily="34" charset="-122"/>
                <a:cs typeface="Montserrat" pitchFamily="34" charset="-120"/>
              </a:rPr>
              <a:t>Machine Learning Model Validation Framework</a:t>
            </a:r>
            <a:endParaRPr lang="en-US" dirty="0"/>
          </a:p>
        </p:txBody>
      </p:sp>
      <p:sp>
        <p:nvSpPr>
          <p:cNvPr id="3" name="Object 2"/>
          <p:cNvSpPr/>
          <p:nvPr/>
        </p:nvSpPr>
        <p:spPr>
          <a:xfrm>
            <a:off x="380905" y="6307842"/>
            <a:ext cx="7761887" cy="201562"/>
          </a:xfrm>
          <a:prstGeom prst="rect">
            <a:avLst/>
          </a:prstGeom>
          <a:noFill/>
        </p:spPr>
        <p:txBody>
          <a:bodyPr wrap="square" lIns="0" tIns="0" rIns="0" bIns="0" rtlCol="0" anchor="t"/>
          <a:lstStyle/>
          <a:p>
            <a:pPr algn="l">
              <a:lnSpc>
                <a:spcPts val="1588"/>
              </a:lnSpc>
              <a:spcBef>
                <a:spcPts val="69"/>
              </a:spcBef>
              <a:buNone/>
            </a:pPr>
            <a:r>
              <a:rPr lang="en-US" sz="1260" dirty="0">
                <a:solidFill>
                  <a:srgbClr val="FFFFFF"/>
                </a:solidFill>
                <a:latin typeface="Montserrat" pitchFamily="34" charset="0"/>
                <a:ea typeface="Montserrat" pitchFamily="34" charset="-122"/>
                <a:cs typeface="Montserrat" pitchFamily="34" charset="-120"/>
              </a:rPr>
              <a:t>Overview of model validation framework and techniques for machine learning models.</a:t>
            </a:r>
            <a:endParaRPr lang="en-US" dirty="0"/>
          </a:p>
        </p:txBody>
      </p:sp>
      <p:pic>
        <p:nvPicPr>
          <p:cNvPr id="4" name="Object 3" descr="preencoded.png"/>
          <p:cNvPicPr>
            <a:picLocks noChangeAspect="1"/>
          </p:cNvPicPr>
          <p:nvPr/>
        </p:nvPicPr>
        <p:blipFill>
          <a:blip r:embed="rId3"/>
          <a:srcRect t="20838" b="20838"/>
          <a:stretch/>
        </p:blipFill>
        <p:spPr>
          <a:xfrm>
            <a:off x="0" y="0"/>
            <a:ext cx="12188952" cy="476130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5">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FFFFFF"/>
                </a:solidFill>
                <a:latin typeface="Montserrat" pitchFamily="34" charset="0"/>
                <a:ea typeface="Montserrat" pitchFamily="34" charset="-122"/>
                <a:cs typeface="Montserrat" pitchFamily="34" charset="-120"/>
              </a:rPr>
              <a:t>Data – I</a:t>
            </a:r>
            <a:endParaRPr lang="en-US" dirty="0"/>
          </a:p>
        </p:txBody>
      </p:sp>
      <p:sp>
        <p:nvSpPr>
          <p:cNvPr id="3" name="Object 2"/>
          <p:cNvSpPr/>
          <p:nvPr/>
        </p:nvSpPr>
        <p:spPr>
          <a:xfrm>
            <a:off x="952262" y="2273327"/>
            <a:ext cx="5446938" cy="3339464"/>
          </a:xfrm>
          <a:prstGeom prst="rect">
            <a:avLst/>
          </a:prstGeom>
          <a:noFill/>
        </p:spPr>
        <p:txBody>
          <a:bodyPr wrap="square" lIns="0" tIns="0" rIns="0" bIns="0" rtlCol="0" anchor="t"/>
          <a:lstStyle/>
          <a:p>
            <a:pPr marL="242900" indent="-242900" algn="l">
              <a:lnSpc>
                <a:spcPts val="2722"/>
              </a:lnSpc>
              <a:buSzPct val="100000"/>
              <a:buChar char="•"/>
            </a:pPr>
            <a:r>
              <a:rPr lang="en-US" sz="2160" dirty="0">
                <a:solidFill>
                  <a:srgbClr val="FFFFFF"/>
                </a:solidFill>
                <a:latin typeface="Montserrat" pitchFamily="34" charset="0"/>
                <a:ea typeface="Montserrat" pitchFamily="34" charset="-122"/>
                <a:cs typeface="Montserrat" pitchFamily="34" charset="-120"/>
              </a:rPr>
              <a:t>Data collection bias</a:t>
            </a:r>
          </a:p>
          <a:p>
            <a:pPr lvl="1" algn="l">
              <a:lnSpc>
                <a:spcPts val="1932"/>
              </a:lnSpc>
              <a:spcBef>
                <a:spcPts val="396"/>
              </a:spcBef>
              <a:buNone/>
            </a:pPr>
            <a:r>
              <a:rPr lang="en-US" sz="1380" dirty="0">
                <a:solidFill>
                  <a:srgbClr val="FFFFFF">
                    <a:alpha val="90000"/>
                  </a:srgbClr>
                </a:solidFill>
                <a:latin typeface="Montserrat" pitchFamily="34" charset="0"/>
                <a:ea typeface="Montserrat" pitchFamily="34" charset="-122"/>
                <a:cs typeface="Montserrat" pitchFamily="34" charset="-120"/>
              </a:rPr>
              <a:t>Measurement bias, coverage bias, social bias exist in historical data</a:t>
            </a:r>
          </a:p>
          <a:p>
            <a:pPr marL="242900" indent="-242900" algn="l">
              <a:lnSpc>
                <a:spcPts val="2722"/>
              </a:lnSpc>
              <a:spcBef>
                <a:spcPts val="2617"/>
              </a:spcBef>
              <a:buSzPct val="100000"/>
              <a:buChar char="•"/>
            </a:pPr>
            <a:r>
              <a:rPr lang="en-US" sz="2160" dirty="0">
                <a:solidFill>
                  <a:srgbClr val="FFFFFF"/>
                </a:solidFill>
                <a:latin typeface="Montserrat" pitchFamily="34" charset="0"/>
                <a:ea typeface="Montserrat" pitchFamily="34" charset="-122"/>
                <a:cs typeface="Montserrat" pitchFamily="34" charset="-120"/>
              </a:rPr>
              <a:t>Data completeness</a:t>
            </a:r>
          </a:p>
          <a:p>
            <a:pPr lvl="1" algn="l">
              <a:lnSpc>
                <a:spcPts val="1932"/>
              </a:lnSpc>
              <a:spcBef>
                <a:spcPts val="396"/>
              </a:spcBef>
              <a:buNone/>
            </a:pPr>
            <a:r>
              <a:rPr lang="en-US" sz="1380" dirty="0">
                <a:solidFill>
                  <a:srgbClr val="FFFFFF">
                    <a:alpha val="90000"/>
                  </a:srgbClr>
                </a:solidFill>
                <a:latin typeface="Montserrat" pitchFamily="34" charset="0"/>
                <a:ea typeface="Montserrat" pitchFamily="34" charset="-122"/>
                <a:cs typeface="Montserrat" pitchFamily="34" charset="-120"/>
              </a:rPr>
              <a:t>Evaluate time period, data sources, distribution, labeling definition</a:t>
            </a:r>
          </a:p>
          <a:p>
            <a:pPr marL="242900" indent="-242900" algn="l">
              <a:lnSpc>
                <a:spcPts val="2722"/>
              </a:lnSpc>
              <a:spcBef>
                <a:spcPts val="2617"/>
              </a:spcBef>
              <a:buSzPct val="100000"/>
              <a:buChar char="•"/>
            </a:pPr>
            <a:r>
              <a:rPr lang="en-US" sz="2160" dirty="0">
                <a:solidFill>
                  <a:srgbClr val="FFFFFF"/>
                </a:solidFill>
                <a:latin typeface="Montserrat" pitchFamily="34" charset="0"/>
                <a:ea typeface="Montserrat" pitchFamily="34" charset="-122"/>
                <a:cs typeface="Montserrat" pitchFamily="34" charset="-120"/>
              </a:rPr>
              <a:t>Data sampling bias</a:t>
            </a:r>
          </a:p>
          <a:p>
            <a:pPr lvl="1" algn="l">
              <a:lnSpc>
                <a:spcPts val="1932"/>
              </a:lnSpc>
              <a:spcBef>
                <a:spcPts val="396"/>
              </a:spcBef>
              <a:buNone/>
            </a:pPr>
            <a:r>
              <a:rPr lang="en-US" sz="1380" dirty="0">
                <a:solidFill>
                  <a:srgbClr val="FFFFFF">
                    <a:alpha val="90000"/>
                  </a:srgbClr>
                </a:solidFill>
                <a:latin typeface="Montserrat" pitchFamily="34" charset="0"/>
                <a:ea typeface="Montserrat" pitchFamily="34" charset="-122"/>
                <a:cs typeface="Montserrat" pitchFamily="34" charset="-120"/>
              </a:rPr>
              <a:t>Data may not represent the population if only approved loans available for the outcome (</a:t>
            </a:r>
            <a:r>
              <a:rPr lang="en-US" sz="1380" dirty="0" err="1">
                <a:solidFill>
                  <a:srgbClr val="FFFFFF">
                    <a:alpha val="90000"/>
                  </a:srgbClr>
                </a:solidFill>
                <a:latin typeface="Montserrat" pitchFamily="34" charset="0"/>
                <a:ea typeface="Montserrat" pitchFamily="34" charset="-122"/>
                <a:cs typeface="Montserrat" pitchFamily="34" charset="-120"/>
              </a:rPr>
              <a:t>ri</a:t>
            </a:r>
            <a:r>
              <a:rPr lang="en-US" sz="1380" dirty="0">
                <a:solidFill>
                  <a:srgbClr val="FFFFFF">
                    <a:alpha val="90000"/>
                  </a:srgbClr>
                </a:solidFill>
                <a:latin typeface="Montserrat" pitchFamily="34" charset="0"/>
                <a:ea typeface="Montserrat" pitchFamily="34" charset="-122"/>
                <a:cs typeface="Montserrat" pitchFamily="34" charset="-120"/>
              </a:rPr>
              <a:t>)</a:t>
            </a:r>
            <a:endParaRPr lang="en-US" dirty="0"/>
          </a:p>
        </p:txBody>
      </p:sp>
      <p:sp>
        <p:nvSpPr>
          <p:cNvPr id="4" name="Object 3"/>
          <p:cNvSpPr/>
          <p:nvPr/>
        </p:nvSpPr>
        <p:spPr>
          <a:xfrm>
            <a:off x="6284928" y="2273327"/>
            <a:ext cx="5446938" cy="3094256"/>
          </a:xfrm>
          <a:prstGeom prst="rect">
            <a:avLst/>
          </a:prstGeom>
          <a:noFill/>
        </p:spPr>
        <p:txBody>
          <a:bodyPr wrap="square" lIns="0" tIns="0" rIns="0" bIns="0" rtlCol="0" anchor="t"/>
          <a:lstStyle/>
          <a:p>
            <a:pPr marL="242900" indent="-242900" algn="l">
              <a:lnSpc>
                <a:spcPts val="2722"/>
              </a:lnSpc>
              <a:buSzPct val="100000"/>
              <a:buChar char="•"/>
            </a:pPr>
            <a:r>
              <a:rPr lang="en-US" sz="2160" dirty="0">
                <a:solidFill>
                  <a:srgbClr val="FFFFFF"/>
                </a:solidFill>
                <a:latin typeface="Montserrat" pitchFamily="34" charset="0"/>
                <a:ea typeface="Montserrat" pitchFamily="34" charset="-122"/>
                <a:cs typeface="Montserrat" pitchFamily="34" charset="-120"/>
              </a:rPr>
              <a:t>Data lineage</a:t>
            </a:r>
          </a:p>
          <a:p>
            <a:pPr lvl="1" algn="l">
              <a:lnSpc>
                <a:spcPts val="1932"/>
              </a:lnSpc>
              <a:spcBef>
                <a:spcPts val="396"/>
              </a:spcBef>
              <a:buNone/>
            </a:pPr>
            <a:r>
              <a:rPr lang="en-US" sz="1380" dirty="0">
                <a:solidFill>
                  <a:srgbClr val="FFFFFF">
                    <a:alpha val="90000"/>
                  </a:srgbClr>
                </a:solidFill>
                <a:latin typeface="Montserrat" pitchFamily="34" charset="0"/>
                <a:ea typeface="Montserrat" pitchFamily="34" charset="-122"/>
                <a:cs typeface="Montserrat" pitchFamily="34" charset="-120"/>
              </a:rPr>
              <a:t>Track data transforms to understand how bias propagates</a:t>
            </a:r>
          </a:p>
          <a:p>
            <a:pPr marL="242900" indent="-242900" algn="l">
              <a:lnSpc>
                <a:spcPts val="2722"/>
              </a:lnSpc>
              <a:spcBef>
                <a:spcPts val="2617"/>
              </a:spcBef>
              <a:buSzPct val="100000"/>
              <a:buChar char="•"/>
            </a:pPr>
            <a:r>
              <a:rPr lang="en-US" sz="2160" dirty="0">
                <a:solidFill>
                  <a:srgbClr val="FFFFFF"/>
                </a:solidFill>
                <a:latin typeface="Montserrat" pitchFamily="34" charset="0"/>
                <a:ea typeface="Montserrat" pitchFamily="34" charset="-122"/>
                <a:cs typeface="Montserrat" pitchFamily="34" charset="-120"/>
              </a:rPr>
              <a:t>Data drift</a:t>
            </a:r>
          </a:p>
          <a:p>
            <a:pPr lvl="1" algn="l">
              <a:lnSpc>
                <a:spcPts val="1932"/>
              </a:lnSpc>
              <a:spcBef>
                <a:spcPts val="396"/>
              </a:spcBef>
              <a:buNone/>
            </a:pPr>
            <a:r>
              <a:rPr lang="en-US" sz="1380" dirty="0">
                <a:solidFill>
                  <a:srgbClr val="FFFFFF">
                    <a:alpha val="90000"/>
                  </a:srgbClr>
                </a:solidFill>
                <a:latin typeface="Montserrat" pitchFamily="34" charset="0"/>
                <a:ea typeface="Montserrat" pitchFamily="34" charset="-122"/>
                <a:cs typeface="Montserrat" pitchFamily="34" charset="-120"/>
              </a:rPr>
              <a:t>Monitor statistical distribution changes over time</a:t>
            </a:r>
          </a:p>
          <a:p>
            <a:pPr marL="242900" indent="-242900" algn="l">
              <a:lnSpc>
                <a:spcPts val="2722"/>
              </a:lnSpc>
              <a:spcBef>
                <a:spcPts val="2617"/>
              </a:spcBef>
              <a:buSzPct val="100000"/>
              <a:buChar char="•"/>
            </a:pPr>
            <a:r>
              <a:rPr lang="en-US" sz="2160" dirty="0">
                <a:solidFill>
                  <a:srgbClr val="FFFFFF"/>
                </a:solidFill>
                <a:latin typeface="Montserrat" pitchFamily="34" charset="0"/>
                <a:ea typeface="Montserrat" pitchFamily="34" charset="-122"/>
                <a:cs typeface="Montserrat" pitchFamily="34" charset="-120"/>
              </a:rPr>
              <a:t>Data privacy</a:t>
            </a:r>
          </a:p>
          <a:p>
            <a:pPr lvl="1" algn="l">
              <a:lnSpc>
                <a:spcPts val="1932"/>
              </a:lnSpc>
              <a:spcBef>
                <a:spcPts val="396"/>
              </a:spcBef>
              <a:buNone/>
            </a:pPr>
            <a:r>
              <a:rPr lang="en-US" sz="1380" dirty="0">
                <a:solidFill>
                  <a:srgbClr val="FFFFFF">
                    <a:alpha val="90000"/>
                  </a:srgbClr>
                </a:solidFill>
                <a:latin typeface="Montserrat" pitchFamily="34" charset="0"/>
                <a:ea typeface="Montserrat" pitchFamily="34" charset="-122"/>
                <a:cs typeface="Montserrat" pitchFamily="34" charset="-120"/>
              </a:rPr>
              <a:t>Techniques like PII, K-Anonymity, Differential Privacy to protect sensitive data</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FFFFFF"/>
                </a:solidFill>
                <a:latin typeface="Montserrat" pitchFamily="34" charset="0"/>
                <a:ea typeface="Montserrat" pitchFamily="34" charset="-122"/>
                <a:cs typeface="Montserrat" pitchFamily="34" charset="-120"/>
              </a:rPr>
              <a:t>Data Issues II</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99184" y="2421864"/>
            <a:ext cx="999875" cy="828468"/>
          </a:xfrm>
          <a:prstGeom prst="rect">
            <a:avLst/>
          </a:prstGeom>
        </p:spPr>
      </p:pic>
      <p:sp>
        <p:nvSpPr>
          <p:cNvPr id="4" name="Object 3"/>
          <p:cNvSpPr/>
          <p:nvPr/>
        </p:nvSpPr>
        <p:spPr>
          <a:xfrm>
            <a:off x="388523" y="3620242"/>
            <a:ext cx="3603359" cy="230328"/>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Insufficient data</a:t>
            </a:r>
            <a:endParaRPr lang="en-US" dirty="0"/>
          </a:p>
        </p:txBody>
      </p:sp>
      <p:sp>
        <p:nvSpPr>
          <p:cNvPr id="5" name="Object 4"/>
          <p:cNvSpPr/>
          <p:nvPr/>
        </p:nvSpPr>
        <p:spPr>
          <a:xfrm>
            <a:off x="388523" y="3936174"/>
            <a:ext cx="3603359" cy="639801"/>
          </a:xfrm>
          <a:prstGeom prst="rect">
            <a:avLst/>
          </a:prstGeom>
          <a:noFill/>
        </p:spPr>
        <p:txBody>
          <a:bodyPr wrap="square" lIns="0" tIns="0" rIns="0" bIns="0" rtlCol="0" anchor="t"/>
          <a:lstStyle/>
          <a:p>
            <a:pPr algn="ctr">
              <a:lnSpc>
                <a:spcPts val="1680"/>
              </a:lnSpc>
              <a:spcBef>
                <a:spcPts val="661"/>
              </a:spcBef>
              <a:buNone/>
            </a:pPr>
            <a:r>
              <a:rPr lang="en-US" sz="1200" dirty="0">
                <a:solidFill>
                  <a:srgbClr val="FFFFFF">
                    <a:alpha val="90000"/>
                  </a:srgbClr>
                </a:solidFill>
                <a:latin typeface="Montserrat" pitchFamily="34" charset="0"/>
                <a:ea typeface="Montserrat" pitchFamily="34" charset="-122"/>
                <a:cs typeface="Montserrat" pitchFamily="34" charset="-120"/>
              </a:rPr>
              <a:t>If the data set is inadequate and can't represent the whole data set, then training can lead to poor model performance.</a:t>
            </a:r>
            <a:endParaRPr lang="en-US"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58823" y="2321436"/>
            <a:ext cx="1076056" cy="961784"/>
          </a:xfrm>
          <a:prstGeom prst="rect">
            <a:avLst/>
          </a:prstGeom>
        </p:spPr>
      </p:pic>
      <p:sp>
        <p:nvSpPr>
          <p:cNvPr id="7" name="Object 6"/>
          <p:cNvSpPr/>
          <p:nvPr/>
        </p:nvSpPr>
        <p:spPr>
          <a:xfrm>
            <a:off x="4219472" y="3620242"/>
            <a:ext cx="3750007" cy="230328"/>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Imbalanced data</a:t>
            </a:r>
            <a:endParaRPr lang="en-US" dirty="0"/>
          </a:p>
        </p:txBody>
      </p:sp>
      <p:sp>
        <p:nvSpPr>
          <p:cNvPr id="8" name="Object 7"/>
          <p:cNvSpPr/>
          <p:nvPr/>
        </p:nvSpPr>
        <p:spPr>
          <a:xfrm>
            <a:off x="4219472" y="3936174"/>
            <a:ext cx="3750007" cy="426534"/>
          </a:xfrm>
          <a:prstGeom prst="rect">
            <a:avLst/>
          </a:prstGeom>
          <a:noFill/>
        </p:spPr>
        <p:txBody>
          <a:bodyPr wrap="square" lIns="0" tIns="0" rIns="0" bIns="0" rtlCol="0" anchor="t"/>
          <a:lstStyle/>
          <a:p>
            <a:pPr algn="ctr">
              <a:lnSpc>
                <a:spcPts val="1680"/>
              </a:lnSpc>
              <a:spcBef>
                <a:spcPts val="661"/>
              </a:spcBef>
              <a:buNone/>
            </a:pPr>
            <a:r>
              <a:rPr lang="en-US" sz="1200" dirty="0">
                <a:solidFill>
                  <a:srgbClr val="FFFFFF">
                    <a:alpha val="90000"/>
                  </a:srgbClr>
                </a:solidFill>
                <a:latin typeface="Montserrat" pitchFamily="34" charset="0"/>
                <a:ea typeface="Montserrat" pitchFamily="34" charset="-122"/>
                <a:cs typeface="Montserrat" pitchFamily="34" charset="-120"/>
              </a:rPr>
              <a:t>Class imbalances can affect the model's ability to learn patterns for the minor classes.</a:t>
            </a:r>
            <a:endParaRPr lang="en-US" dirty="0"/>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97007" y="2354914"/>
            <a:ext cx="809423" cy="914171"/>
          </a:xfrm>
          <a:prstGeom prst="rect">
            <a:avLst/>
          </a:prstGeom>
        </p:spPr>
      </p:pic>
      <p:sp>
        <p:nvSpPr>
          <p:cNvPr id="10" name="Object 9"/>
          <p:cNvSpPr/>
          <p:nvPr/>
        </p:nvSpPr>
        <p:spPr>
          <a:xfrm>
            <a:off x="8128983" y="3620242"/>
            <a:ext cx="3739532" cy="230328"/>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Data quality issues</a:t>
            </a:r>
            <a:endParaRPr lang="en-US" dirty="0"/>
          </a:p>
        </p:txBody>
      </p:sp>
      <p:sp>
        <p:nvSpPr>
          <p:cNvPr id="11" name="Object 10"/>
          <p:cNvSpPr/>
          <p:nvPr/>
        </p:nvSpPr>
        <p:spPr>
          <a:xfrm>
            <a:off x="8128983" y="3936174"/>
            <a:ext cx="3739532" cy="426534"/>
          </a:xfrm>
          <a:prstGeom prst="rect">
            <a:avLst/>
          </a:prstGeom>
          <a:noFill/>
        </p:spPr>
        <p:txBody>
          <a:bodyPr wrap="square" lIns="0" tIns="0" rIns="0" bIns="0" rtlCol="0" anchor="t"/>
          <a:lstStyle/>
          <a:p>
            <a:pPr algn="ctr">
              <a:lnSpc>
                <a:spcPts val="1680"/>
              </a:lnSpc>
              <a:spcBef>
                <a:spcPts val="661"/>
              </a:spcBef>
              <a:buNone/>
            </a:pPr>
            <a:r>
              <a:rPr lang="en-US" sz="1200" dirty="0">
                <a:solidFill>
                  <a:srgbClr val="FFFFFF">
                    <a:alpha val="90000"/>
                  </a:srgbClr>
                </a:solidFill>
                <a:latin typeface="Montserrat" pitchFamily="34" charset="0"/>
                <a:ea typeface="Montserrat" pitchFamily="34" charset="-122"/>
                <a:cs typeface="Montserrat" pitchFamily="34" charset="-120"/>
              </a:rPr>
              <a:t>Missing values, outliers, duplicates and noise in the data can impact model performance.</a:t>
            </a:r>
            <a:endParaRPr lang="en-US" dirty="0"/>
          </a:p>
        </p:txBody>
      </p:sp>
      <p:sp>
        <p:nvSpPr>
          <p:cNvPr id="12" name="Object 11"/>
          <p:cNvSpPr/>
          <p:nvPr/>
        </p:nvSpPr>
        <p:spPr>
          <a:xfrm>
            <a:off x="0" y="5637390"/>
            <a:ext cx="12188952" cy="1218895"/>
          </a:xfrm>
          <a:prstGeom prst="rect">
            <a:avLst/>
          </a:prstGeom>
          <a:solidFill>
            <a:srgbClr val="E66922"/>
          </a:solidFill>
        </p:spPr>
        <p:txBody>
          <a:bodyPr/>
          <a:lstStyle/>
          <a:p>
            <a:endParaRPr lang="en-GB"/>
          </a:p>
        </p:txBody>
      </p:sp>
      <p:sp>
        <p:nvSpPr>
          <p:cNvPr id="13" name="Object 12"/>
          <p:cNvSpPr/>
          <p:nvPr/>
        </p:nvSpPr>
        <p:spPr>
          <a:xfrm>
            <a:off x="2434815" y="5956596"/>
            <a:ext cx="7319323" cy="575920"/>
          </a:xfrm>
          <a:prstGeom prst="rect">
            <a:avLst/>
          </a:prstGeom>
          <a:noFill/>
        </p:spPr>
        <p:txBody>
          <a:bodyPr wrap="square" lIns="0" tIns="0" rIns="0" bIns="0" rtlCol="0" anchor="t"/>
          <a:lstStyle/>
          <a:p>
            <a:pPr algn="ctr">
              <a:lnSpc>
                <a:spcPts val="2268"/>
              </a:lnSpc>
              <a:buNone/>
            </a:pPr>
            <a:r>
              <a:rPr lang="en-US" sz="1800" dirty="0">
                <a:solidFill>
                  <a:srgbClr val="FFFFFF"/>
                </a:solidFill>
                <a:latin typeface="Montserrat" pitchFamily="34" charset="0"/>
                <a:ea typeface="Montserrat" pitchFamily="34" charset="-122"/>
                <a:cs typeface="Montserrat" pitchFamily="34" charset="-120"/>
              </a:rPr>
              <a:t>Careful data collection, sampling, cleaning and balancing is critical for building effective machine learning models.</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Model - I</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1584" y="2259941"/>
            <a:ext cx="771332" cy="933217"/>
          </a:xfrm>
          <a:prstGeom prst="rect">
            <a:avLst/>
          </a:prstGeom>
        </p:spPr>
      </p:pic>
      <p:sp>
        <p:nvSpPr>
          <p:cNvPr id="4" name="Object 3"/>
          <p:cNvSpPr/>
          <p:nvPr/>
        </p:nvSpPr>
        <p:spPr>
          <a:xfrm>
            <a:off x="382333" y="3536443"/>
            <a:ext cx="2639670"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Black box nature</a:t>
            </a:r>
            <a:endParaRPr lang="en-US" dirty="0"/>
          </a:p>
        </p:txBody>
      </p:sp>
      <p:sp>
        <p:nvSpPr>
          <p:cNvPr id="5" name="Object 4"/>
          <p:cNvSpPr/>
          <p:nvPr/>
        </p:nvSpPr>
        <p:spPr>
          <a:xfrm>
            <a:off x="382333" y="3852375"/>
            <a:ext cx="2639670" cy="853068"/>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AI/ML models are often complex black boxes, making it hard to understand how they arrive at decisions</a:t>
            </a:r>
            <a:endParaRPr lang="en-US"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17913" y="2315738"/>
            <a:ext cx="638015" cy="828468"/>
          </a:xfrm>
          <a:prstGeom prst="rect">
            <a:avLst/>
          </a:prstGeom>
        </p:spPr>
      </p:pic>
      <p:sp>
        <p:nvSpPr>
          <p:cNvPr id="7" name="Object 6"/>
          <p:cNvSpPr/>
          <p:nvPr/>
        </p:nvSpPr>
        <p:spPr>
          <a:xfrm>
            <a:off x="3310538" y="3536443"/>
            <a:ext cx="2639670"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Internal validation</a:t>
            </a:r>
            <a:endParaRPr lang="en-US" dirty="0"/>
          </a:p>
        </p:txBody>
      </p:sp>
      <p:sp>
        <p:nvSpPr>
          <p:cNvPr id="8" name="Object 7"/>
          <p:cNvSpPr/>
          <p:nvPr/>
        </p:nvSpPr>
        <p:spPr>
          <a:xfrm>
            <a:off x="3310538" y="3852375"/>
            <a:ext cx="2639670" cy="853068"/>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Validate model on design, hyperparameters, loss function, metrics aligned with business objectives</a:t>
            </a:r>
            <a:endParaRPr lang="en-US" dirty="0"/>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34958" y="2259934"/>
            <a:ext cx="647538" cy="933217"/>
          </a:xfrm>
          <a:prstGeom prst="rect">
            <a:avLst/>
          </a:prstGeom>
        </p:spPr>
      </p:pic>
      <p:sp>
        <p:nvSpPr>
          <p:cNvPr id="10" name="Object 9"/>
          <p:cNvSpPr/>
          <p:nvPr/>
        </p:nvSpPr>
        <p:spPr>
          <a:xfrm>
            <a:off x="6353967" y="3536443"/>
            <a:ext cx="2409223"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Explainability</a:t>
            </a:r>
            <a:endParaRPr lang="en-US" dirty="0"/>
          </a:p>
        </p:txBody>
      </p:sp>
      <p:sp>
        <p:nvSpPr>
          <p:cNvPr id="11" name="Object 10"/>
          <p:cNvSpPr/>
          <p:nvPr/>
        </p:nvSpPr>
        <p:spPr>
          <a:xfrm>
            <a:off x="6353967" y="3852375"/>
            <a:ext cx="2409223" cy="639801"/>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Explain model outputs to ensure they make sense and identify potential biases</a:t>
            </a:r>
            <a:endParaRPr lang="en-US" dirty="0"/>
          </a:p>
        </p:txBody>
      </p:sp>
      <p:pic>
        <p:nvPicPr>
          <p:cNvPr id="12" name="Object 11"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118532" y="2360363"/>
            <a:ext cx="752287" cy="752287"/>
          </a:xfrm>
          <a:prstGeom prst="rect">
            <a:avLst/>
          </a:prstGeom>
        </p:spPr>
      </p:pic>
      <p:sp>
        <p:nvSpPr>
          <p:cNvPr id="13" name="Object 12"/>
          <p:cNvSpPr/>
          <p:nvPr/>
        </p:nvSpPr>
        <p:spPr>
          <a:xfrm>
            <a:off x="9193136" y="3536443"/>
            <a:ext cx="2587296"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Unseen data testing</a:t>
            </a:r>
            <a:endParaRPr lang="en-US" dirty="0"/>
          </a:p>
        </p:txBody>
      </p:sp>
      <p:sp>
        <p:nvSpPr>
          <p:cNvPr id="14" name="Object 13"/>
          <p:cNvSpPr/>
          <p:nvPr/>
        </p:nvSpPr>
        <p:spPr>
          <a:xfrm>
            <a:off x="9193136" y="3852375"/>
            <a:ext cx="2587296" cy="639801"/>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Evaluate model performance on new, unseen data to ensure robustness</a:t>
            </a:r>
            <a:endParaRPr lang="en-US" dirty="0"/>
          </a:p>
        </p:txBody>
      </p:sp>
      <p:sp>
        <p:nvSpPr>
          <p:cNvPr id="15" name="Object 14"/>
          <p:cNvSpPr/>
          <p:nvPr/>
        </p:nvSpPr>
        <p:spPr>
          <a:xfrm>
            <a:off x="0" y="5637390"/>
            <a:ext cx="12188952" cy="1218895"/>
          </a:xfrm>
          <a:prstGeom prst="rect">
            <a:avLst/>
          </a:prstGeom>
          <a:solidFill>
            <a:srgbClr val="62A8BB"/>
          </a:solidFill>
        </p:spPr>
        <p:txBody>
          <a:bodyPr/>
          <a:lstStyle/>
          <a:p>
            <a:endParaRPr lang="en-GB"/>
          </a:p>
        </p:txBody>
      </p:sp>
      <p:sp>
        <p:nvSpPr>
          <p:cNvPr id="16" name="Object 15"/>
          <p:cNvSpPr/>
          <p:nvPr/>
        </p:nvSpPr>
        <p:spPr>
          <a:xfrm>
            <a:off x="2873669" y="5956596"/>
            <a:ext cx="6441616" cy="575920"/>
          </a:xfrm>
          <a:prstGeom prst="rect">
            <a:avLst/>
          </a:prstGeom>
          <a:noFill/>
        </p:spPr>
        <p:txBody>
          <a:bodyPr wrap="square" lIns="0" tIns="0" rIns="0" bIns="0" rtlCol="0" anchor="t"/>
          <a:lstStyle/>
          <a:p>
            <a:pPr algn="ctr">
              <a:lnSpc>
                <a:spcPts val="2268"/>
              </a:lnSpc>
              <a:buNone/>
            </a:pPr>
            <a:r>
              <a:rPr lang="en-US" sz="1800" dirty="0">
                <a:solidFill>
                  <a:srgbClr val="FFFFFF"/>
                </a:solidFill>
                <a:latin typeface="Montserrat" pitchFamily="34" charset="0"/>
                <a:ea typeface="Montserrat" pitchFamily="34" charset="-122"/>
                <a:cs typeface="Montserrat" pitchFamily="34" charset="-120"/>
              </a:rPr>
              <a:t>Evaluating AI/ML from multiple angles is crucial to ensure fairness, accountability and transparency.</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Model - II</a:t>
            </a:r>
            <a:endParaRPr lang="en-US" dirty="0"/>
          </a:p>
        </p:txBody>
      </p:sp>
      <p:sp>
        <p:nvSpPr>
          <p:cNvPr id="3" name="Object 2"/>
          <p:cNvSpPr/>
          <p:nvPr/>
        </p:nvSpPr>
        <p:spPr>
          <a:xfrm>
            <a:off x="952262" y="1782912"/>
            <a:ext cx="5446938" cy="4320392"/>
          </a:xfrm>
          <a:prstGeom prst="rect">
            <a:avLst/>
          </a:prstGeom>
          <a:noFill/>
        </p:spPr>
        <p:txBody>
          <a:bodyPr wrap="square" lIns="0" tIns="0" rIns="0" bIns="0" rtlCol="0" anchor="t"/>
          <a:lstStyle/>
          <a:p>
            <a:pPr marL="242900" indent="-242900" algn="l">
              <a:lnSpc>
                <a:spcPts val="2722"/>
              </a:lnSpc>
              <a:buSzPct val="100000"/>
              <a:buChar char="•"/>
            </a:pPr>
            <a:r>
              <a:rPr lang="en-US" sz="2160" dirty="0">
                <a:solidFill>
                  <a:srgbClr val="2A2921"/>
                </a:solidFill>
                <a:latin typeface="Montserrat" pitchFamily="34" charset="0"/>
                <a:ea typeface="Montserrat" pitchFamily="34" charset="-122"/>
                <a:cs typeface="Montserrat" pitchFamily="34" charset="-120"/>
              </a:rPr>
              <a:t>Methodology alignment</a:t>
            </a:r>
          </a:p>
          <a:p>
            <a:pPr lvl="1" algn="l">
              <a:lnSpc>
                <a:spcPts val="1932"/>
              </a:lnSpc>
              <a:spcBef>
                <a:spcPts val="396"/>
              </a:spcBef>
              <a:buNone/>
            </a:pPr>
            <a:r>
              <a:rPr lang="en-US" sz="1380" dirty="0">
                <a:solidFill>
                  <a:srgbClr val="5A5A4C"/>
                </a:solidFill>
                <a:latin typeface="Montserrat" pitchFamily="34" charset="0"/>
                <a:ea typeface="Montserrat" pitchFamily="34" charset="-122"/>
                <a:cs typeface="Montserrat" pitchFamily="34" charset="-120"/>
              </a:rPr>
              <a:t>The methodology should align with business needs.</a:t>
            </a:r>
          </a:p>
          <a:p>
            <a:pPr marL="242900" indent="-242900" algn="l">
              <a:lnSpc>
                <a:spcPts val="2722"/>
              </a:lnSpc>
              <a:spcBef>
                <a:spcPts val="2617"/>
              </a:spcBef>
              <a:buSzPct val="100000"/>
              <a:buChar char="•"/>
            </a:pPr>
            <a:r>
              <a:rPr lang="en-US" sz="2160" dirty="0">
                <a:solidFill>
                  <a:srgbClr val="2A2921"/>
                </a:solidFill>
                <a:latin typeface="Montserrat" pitchFamily="34" charset="0"/>
                <a:ea typeface="Montserrat" pitchFamily="34" charset="-122"/>
                <a:cs typeface="Montserrat" pitchFamily="34" charset="-120"/>
              </a:rPr>
              <a:t>Hyperparameter tuning</a:t>
            </a:r>
          </a:p>
          <a:p>
            <a:pPr lvl="1" algn="l">
              <a:lnSpc>
                <a:spcPts val="1932"/>
              </a:lnSpc>
              <a:spcBef>
                <a:spcPts val="396"/>
              </a:spcBef>
              <a:buNone/>
            </a:pPr>
            <a:r>
              <a:rPr lang="en-US" sz="1380" dirty="0">
                <a:solidFill>
                  <a:srgbClr val="5A5A4C"/>
                </a:solidFill>
                <a:latin typeface="Montserrat" pitchFamily="34" charset="0"/>
                <a:ea typeface="Montserrat" pitchFamily="34" charset="-122"/>
                <a:cs typeface="Montserrat" pitchFamily="34" charset="-120"/>
              </a:rPr>
              <a:t>Tune hyperparameters to improve model performance.</a:t>
            </a:r>
          </a:p>
          <a:p>
            <a:pPr marL="242900" indent="-242900" algn="l">
              <a:lnSpc>
                <a:spcPts val="2722"/>
              </a:lnSpc>
              <a:spcBef>
                <a:spcPts val="2617"/>
              </a:spcBef>
              <a:buSzPct val="100000"/>
              <a:buChar char="•"/>
            </a:pPr>
            <a:r>
              <a:rPr lang="en-US" sz="2160" dirty="0">
                <a:solidFill>
                  <a:srgbClr val="2A2921"/>
                </a:solidFill>
                <a:latin typeface="Montserrat" pitchFamily="34" charset="0"/>
                <a:ea typeface="Montserrat" pitchFamily="34" charset="-122"/>
                <a:cs typeface="Montserrat" pitchFamily="34" charset="-120"/>
              </a:rPr>
              <a:t>Optimization function</a:t>
            </a:r>
          </a:p>
          <a:p>
            <a:pPr lvl="1" algn="l">
              <a:lnSpc>
                <a:spcPts val="1932"/>
              </a:lnSpc>
              <a:spcBef>
                <a:spcPts val="396"/>
              </a:spcBef>
              <a:buNone/>
            </a:pPr>
            <a:r>
              <a:rPr lang="en-US" sz="1380" dirty="0">
                <a:solidFill>
                  <a:srgbClr val="5A5A4C"/>
                </a:solidFill>
                <a:latin typeface="Montserrat" pitchFamily="34" charset="0"/>
                <a:ea typeface="Montserrat" pitchFamily="34" charset="-122"/>
                <a:cs typeface="Montserrat" pitchFamily="34" charset="-120"/>
              </a:rPr>
              <a:t>Choose an appropriate optimization function for training.</a:t>
            </a:r>
          </a:p>
          <a:p>
            <a:pPr marL="242900" indent="-242900" algn="l">
              <a:lnSpc>
                <a:spcPts val="2722"/>
              </a:lnSpc>
              <a:spcBef>
                <a:spcPts val="2617"/>
              </a:spcBef>
              <a:buSzPct val="100000"/>
              <a:buChar char="•"/>
            </a:pPr>
            <a:r>
              <a:rPr lang="en-US" sz="2160" dirty="0">
                <a:solidFill>
                  <a:srgbClr val="2A2921"/>
                </a:solidFill>
                <a:latin typeface="Montserrat" pitchFamily="34" charset="0"/>
                <a:ea typeface="Montserrat" pitchFamily="34" charset="-122"/>
                <a:cs typeface="Montserrat" pitchFamily="34" charset="-120"/>
              </a:rPr>
              <a:t>Loss function</a:t>
            </a:r>
          </a:p>
          <a:p>
            <a:pPr lvl="1" algn="l">
              <a:lnSpc>
                <a:spcPts val="1932"/>
              </a:lnSpc>
              <a:spcBef>
                <a:spcPts val="396"/>
              </a:spcBef>
              <a:buNone/>
            </a:pPr>
            <a:r>
              <a:rPr lang="en-US" sz="1380" dirty="0">
                <a:solidFill>
                  <a:srgbClr val="5A5A4C"/>
                </a:solidFill>
                <a:latin typeface="Montserrat" pitchFamily="34" charset="0"/>
                <a:ea typeface="Montserrat" pitchFamily="34" charset="-122"/>
                <a:cs typeface="Montserrat" pitchFamily="34" charset="-120"/>
              </a:rPr>
              <a:t>Select a loss function that matches the business objective.</a:t>
            </a:r>
            <a:endParaRPr lang="en-US" dirty="0"/>
          </a:p>
        </p:txBody>
      </p:sp>
      <p:sp>
        <p:nvSpPr>
          <p:cNvPr id="4" name="Object 3"/>
          <p:cNvSpPr/>
          <p:nvPr/>
        </p:nvSpPr>
        <p:spPr>
          <a:xfrm>
            <a:off x="6284928" y="1782912"/>
            <a:ext cx="5446938" cy="4320392"/>
          </a:xfrm>
          <a:prstGeom prst="rect">
            <a:avLst/>
          </a:prstGeom>
          <a:noFill/>
        </p:spPr>
        <p:txBody>
          <a:bodyPr wrap="square" lIns="0" tIns="0" rIns="0" bIns="0" rtlCol="0" anchor="t"/>
          <a:lstStyle/>
          <a:p>
            <a:pPr marL="242900" indent="-242900" algn="l">
              <a:lnSpc>
                <a:spcPts val="2722"/>
              </a:lnSpc>
              <a:buSzPct val="100000"/>
              <a:buChar char="•"/>
            </a:pPr>
            <a:r>
              <a:rPr lang="en-US" sz="2160" dirty="0">
                <a:solidFill>
                  <a:srgbClr val="2A2921"/>
                </a:solidFill>
                <a:latin typeface="Montserrat" pitchFamily="34" charset="0"/>
                <a:ea typeface="Montserrat" pitchFamily="34" charset="-122"/>
                <a:cs typeface="Montserrat" pitchFamily="34" charset="-120"/>
              </a:rPr>
              <a:t>Performance metrics</a:t>
            </a:r>
          </a:p>
          <a:p>
            <a:pPr lvl="1" algn="l">
              <a:lnSpc>
                <a:spcPts val="1932"/>
              </a:lnSpc>
              <a:spcBef>
                <a:spcPts val="396"/>
              </a:spcBef>
              <a:buNone/>
            </a:pPr>
            <a:r>
              <a:rPr lang="en-US" sz="1380" dirty="0">
                <a:solidFill>
                  <a:srgbClr val="5A5A4C"/>
                </a:solidFill>
                <a:latin typeface="Montserrat" pitchFamily="34" charset="0"/>
                <a:ea typeface="Montserrat" pitchFamily="34" charset="-122"/>
                <a:cs typeface="Montserrat" pitchFamily="34" charset="-120"/>
              </a:rPr>
              <a:t>Metrics should align with or proxy the business objective.</a:t>
            </a:r>
          </a:p>
          <a:p>
            <a:pPr marL="242900" indent="-242900" algn="l">
              <a:lnSpc>
                <a:spcPts val="2722"/>
              </a:lnSpc>
              <a:spcBef>
                <a:spcPts val="2617"/>
              </a:spcBef>
              <a:buSzPct val="100000"/>
              <a:buChar char="•"/>
            </a:pPr>
            <a:r>
              <a:rPr lang="en-US" sz="2160" dirty="0">
                <a:solidFill>
                  <a:srgbClr val="2A2921"/>
                </a:solidFill>
                <a:latin typeface="Montserrat" pitchFamily="34" charset="0"/>
                <a:ea typeface="Montserrat" pitchFamily="34" charset="-122"/>
                <a:cs typeface="Montserrat" pitchFamily="34" charset="-120"/>
              </a:rPr>
              <a:t>Model stability</a:t>
            </a:r>
          </a:p>
          <a:p>
            <a:pPr lvl="1" algn="l">
              <a:lnSpc>
                <a:spcPts val="1932"/>
              </a:lnSpc>
              <a:spcBef>
                <a:spcPts val="396"/>
              </a:spcBef>
              <a:buNone/>
            </a:pPr>
            <a:r>
              <a:rPr lang="en-US" sz="1380" dirty="0">
                <a:solidFill>
                  <a:srgbClr val="5A5A4C"/>
                </a:solidFill>
                <a:latin typeface="Montserrat" pitchFamily="34" charset="0"/>
                <a:ea typeface="Montserrat" pitchFamily="34" charset="-122"/>
                <a:cs typeface="Montserrat" pitchFamily="34" charset="-120"/>
              </a:rPr>
              <a:t>Assess model stability via weight confidence and cross-validation.</a:t>
            </a:r>
          </a:p>
          <a:p>
            <a:pPr marL="242900" indent="-242900" algn="l">
              <a:lnSpc>
                <a:spcPts val="2722"/>
              </a:lnSpc>
              <a:spcBef>
                <a:spcPts val="2617"/>
              </a:spcBef>
              <a:buSzPct val="100000"/>
              <a:buChar char="•"/>
            </a:pPr>
            <a:r>
              <a:rPr lang="en-US" sz="2160" dirty="0">
                <a:solidFill>
                  <a:srgbClr val="2A2921"/>
                </a:solidFill>
                <a:latin typeface="Montserrat" pitchFamily="34" charset="0"/>
                <a:ea typeface="Montserrat" pitchFamily="34" charset="-122"/>
                <a:cs typeface="Montserrat" pitchFamily="34" charset="-120"/>
              </a:rPr>
              <a:t>Sensitivity analysis</a:t>
            </a:r>
          </a:p>
          <a:p>
            <a:pPr lvl="1" algn="l">
              <a:lnSpc>
                <a:spcPts val="1932"/>
              </a:lnSpc>
              <a:spcBef>
                <a:spcPts val="396"/>
              </a:spcBef>
              <a:buNone/>
            </a:pPr>
            <a:r>
              <a:rPr lang="en-US" sz="1380" dirty="0">
                <a:solidFill>
                  <a:srgbClr val="5A5A4C"/>
                </a:solidFill>
                <a:latin typeface="Montserrat" pitchFamily="34" charset="0"/>
                <a:ea typeface="Montserrat" pitchFamily="34" charset="-122"/>
                <a:cs typeface="Montserrat" pitchFamily="34" charset="-120"/>
              </a:rPr>
              <a:t>Analyze sensitivity with methods like PDP plots.</a:t>
            </a:r>
          </a:p>
          <a:p>
            <a:pPr marL="242900" indent="-242900" algn="l">
              <a:lnSpc>
                <a:spcPts val="2722"/>
              </a:lnSpc>
              <a:spcBef>
                <a:spcPts val="2617"/>
              </a:spcBef>
              <a:buSzPct val="100000"/>
              <a:buChar char="•"/>
            </a:pPr>
            <a:r>
              <a:rPr lang="en-US" sz="2160" dirty="0">
                <a:solidFill>
                  <a:srgbClr val="2A2921"/>
                </a:solidFill>
                <a:latin typeface="Montserrat" pitchFamily="34" charset="0"/>
                <a:ea typeface="Montserrat" pitchFamily="34" charset="-122"/>
                <a:cs typeface="Montserrat" pitchFamily="34" charset="-120"/>
              </a:rPr>
              <a:t>Scenario testing</a:t>
            </a:r>
          </a:p>
          <a:p>
            <a:pPr lvl="1" algn="l">
              <a:lnSpc>
                <a:spcPts val="1932"/>
              </a:lnSpc>
              <a:spcBef>
                <a:spcPts val="396"/>
              </a:spcBef>
              <a:buNone/>
            </a:pPr>
            <a:r>
              <a:rPr lang="en-US" sz="1380" dirty="0">
                <a:solidFill>
                  <a:srgbClr val="5A5A4C"/>
                </a:solidFill>
                <a:latin typeface="Montserrat" pitchFamily="34" charset="0"/>
                <a:ea typeface="Montserrat" pitchFamily="34" charset="-122"/>
                <a:cs typeface="Montserrat" pitchFamily="34" charset="-120"/>
              </a:rPr>
              <a:t>Simulate scenarios and stress test the model.</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7892346" y="476131"/>
            <a:ext cx="3829997" cy="5913546"/>
          </a:xfrm>
          <a:prstGeom prst="rect">
            <a:avLst/>
          </a:prstGeom>
          <a:solidFill>
            <a:srgbClr val="62A8BB"/>
          </a:solidFill>
        </p:spPr>
        <p:txBody>
          <a:bodyPr/>
          <a:lstStyle/>
          <a:p>
            <a:endParaRPr lang="en-GB"/>
          </a:p>
        </p:txBody>
      </p:sp>
      <p:pic>
        <p:nvPicPr>
          <p:cNvPr id="3" name="Object 2" descr="preencoded.png"/>
          <p:cNvPicPr>
            <a:picLocks noChangeAspect="1"/>
          </p:cNvPicPr>
          <p:nvPr/>
        </p:nvPicPr>
        <p:blipFill>
          <a:blip r:embed="rId3"/>
          <a:srcRect l="6826" t="-49859" r="6826" b="-49859"/>
          <a:stretch/>
        </p:blipFill>
        <p:spPr>
          <a:xfrm>
            <a:off x="7892346" y="476131"/>
            <a:ext cx="3829997" cy="5913546"/>
          </a:xfrm>
          <a:prstGeom prst="rect">
            <a:avLst/>
          </a:prstGeom>
        </p:spPr>
      </p:pic>
      <p:sp>
        <p:nvSpPr>
          <p:cNvPr id="4" name="Object 3"/>
          <p:cNvSpPr/>
          <p:nvPr/>
        </p:nvSpPr>
        <p:spPr>
          <a:xfrm>
            <a:off x="138554" y="2585689"/>
            <a:ext cx="7615238"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Model - III</a:t>
            </a:r>
            <a:endParaRPr lang="en-US" dirty="0"/>
          </a:p>
        </p:txBody>
      </p:sp>
      <p:sp>
        <p:nvSpPr>
          <p:cNvPr id="5" name="Object 4"/>
          <p:cNvSpPr/>
          <p:nvPr/>
        </p:nvSpPr>
        <p:spPr>
          <a:xfrm>
            <a:off x="772160" y="3201682"/>
            <a:ext cx="6981632" cy="1746237"/>
          </a:xfrm>
          <a:prstGeom prst="rect">
            <a:avLst/>
          </a:prstGeom>
          <a:noFill/>
        </p:spPr>
        <p:txBody>
          <a:bodyPr wrap="square" lIns="0" tIns="0" rIns="0" bIns="0" rtlCol="0" anchor="t"/>
          <a:lstStyle/>
          <a:p>
            <a:pPr>
              <a:lnSpc>
                <a:spcPts val="2016"/>
              </a:lnSpc>
              <a:spcBef>
                <a:spcPts val="819"/>
              </a:spcBef>
              <a:buNone/>
            </a:pPr>
            <a:r>
              <a:rPr lang="en-US" sz="1800" dirty="0">
                <a:solidFill>
                  <a:srgbClr val="5A5A4C"/>
                </a:solidFill>
                <a:latin typeface="Montserrat" pitchFamily="34" charset="0"/>
                <a:ea typeface="Montserrat" pitchFamily="34" charset="-122"/>
                <a:cs typeface="Montserrat" pitchFamily="34" charset="-120"/>
              </a:rPr>
              <a:t>Model </a:t>
            </a:r>
            <a:r>
              <a:rPr lang="en-US" sz="1800" dirty="0" err="1">
                <a:solidFill>
                  <a:srgbClr val="5A5A4C"/>
                </a:solidFill>
                <a:latin typeface="Montserrat" pitchFamily="34" charset="0"/>
                <a:ea typeface="Montserrat" pitchFamily="34" charset="-122"/>
                <a:cs typeface="Montserrat" pitchFamily="34" charset="-120"/>
              </a:rPr>
              <a:t>explainability</a:t>
            </a:r>
            <a:r>
              <a:rPr lang="en-US" sz="1800" dirty="0">
                <a:solidFill>
                  <a:srgbClr val="5A5A4C"/>
                </a:solidFill>
                <a:latin typeface="Montserrat" pitchFamily="34" charset="0"/>
                <a:ea typeface="Montserrat" pitchFamily="34" charset="-122"/>
                <a:cs typeface="Montserrat" pitchFamily="34" charset="-120"/>
              </a:rPr>
              <a:t> is important in areas like finance and healthcare where decisions can have major impacts on people's lives. It allows humans to understand why a model makes certain predictions and helps identify potential biases.</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Model – IV</a:t>
            </a:r>
          </a:p>
          <a:p>
            <a:pPr algn="ctr">
              <a:lnSpc>
                <a:spcPts val="4016"/>
              </a:lnSpc>
              <a:buNone/>
            </a:pPr>
            <a:endParaRPr lang="en-US" dirty="0"/>
          </a:p>
        </p:txBody>
      </p:sp>
      <p:pic>
        <p:nvPicPr>
          <p:cNvPr id="5" name="Content Placeholder 8">
            <a:extLst>
              <a:ext uri="{FF2B5EF4-FFF2-40B4-BE49-F238E27FC236}">
                <a16:creationId xmlns:a16="http://schemas.microsoft.com/office/drawing/2014/main" id="{0FC3A10D-0593-A243-A84B-B0CCE1DDFC60}"/>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1523548" y="1051392"/>
            <a:ext cx="9418772" cy="5247808"/>
          </a:xfrm>
          <a:prstGeom prst="rect">
            <a:avLst/>
          </a:prstGeom>
          <a:noFill/>
          <a:ln>
            <a:noFill/>
          </a:ln>
        </p:spPr>
      </p:pic>
    </p:spTree>
    <p:extLst>
      <p:ext uri="{BB962C8B-B14F-4D97-AF65-F5344CB8AC3E}">
        <p14:creationId xmlns:p14="http://schemas.microsoft.com/office/powerpoint/2010/main" val="31325866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Model – V</a:t>
            </a:r>
          </a:p>
          <a:p>
            <a:pPr algn="ctr">
              <a:lnSpc>
                <a:spcPts val="4016"/>
              </a:lnSpc>
              <a:buNone/>
            </a:pPr>
            <a:endParaRPr lang="en-US" dirty="0"/>
          </a:p>
        </p:txBody>
      </p:sp>
      <p:pic>
        <p:nvPicPr>
          <p:cNvPr id="3" name="Content Placeholder 9">
            <a:extLst>
              <a:ext uri="{FF2B5EF4-FFF2-40B4-BE49-F238E27FC236}">
                <a16:creationId xmlns:a16="http://schemas.microsoft.com/office/drawing/2014/main" id="{168A3AC1-F905-ABA5-36B8-1E9F8731A19C}"/>
              </a:ext>
            </a:extLst>
          </p:cNvPr>
          <p:cNvPicPr>
            <a:picLocks/>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989013" y="1513840"/>
            <a:ext cx="4948159" cy="4221942"/>
          </a:xfrm>
          <a:prstGeom prst="rect">
            <a:avLst/>
          </a:prstGeom>
          <a:noFill/>
          <a:ln>
            <a:noFill/>
          </a:ln>
        </p:spPr>
      </p:pic>
      <p:pic>
        <p:nvPicPr>
          <p:cNvPr id="4" name="Picture 3">
            <a:extLst>
              <a:ext uri="{FF2B5EF4-FFF2-40B4-BE49-F238E27FC236}">
                <a16:creationId xmlns:a16="http://schemas.microsoft.com/office/drawing/2014/main" id="{82FAE3DF-207D-D22B-D970-56C093F22A09}"/>
              </a:ext>
            </a:extLst>
          </p:cNvPr>
          <p:cNvPicPr/>
          <p:nvPr/>
        </p:nvPicPr>
        <p:blipFill>
          <a:blip r:embed="rId5" r:link="rId6" cstate="print">
            <a:extLst>
              <a:ext uri="{28A0092B-C50C-407E-A947-70E740481C1C}">
                <a14:useLocalDpi xmlns:a14="http://schemas.microsoft.com/office/drawing/2010/main" val="0"/>
              </a:ext>
            </a:extLst>
          </a:blip>
          <a:srcRect/>
          <a:stretch>
            <a:fillRect/>
          </a:stretch>
        </p:blipFill>
        <p:spPr bwMode="auto">
          <a:xfrm>
            <a:off x="6520874" y="1513840"/>
            <a:ext cx="4787206" cy="4221942"/>
          </a:xfrm>
          <a:prstGeom prst="rect">
            <a:avLst/>
          </a:prstGeom>
          <a:noFill/>
          <a:ln>
            <a:noFill/>
          </a:ln>
        </p:spPr>
      </p:pic>
    </p:spTree>
    <p:extLst>
      <p:ext uri="{BB962C8B-B14F-4D97-AF65-F5344CB8AC3E}">
        <p14:creationId xmlns:p14="http://schemas.microsoft.com/office/powerpoint/2010/main" val="2417705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Model - VI</a:t>
            </a:r>
            <a:endParaRPr lang="en-US" dirty="0"/>
          </a:p>
        </p:txBody>
      </p:sp>
      <p:sp>
        <p:nvSpPr>
          <p:cNvPr id="3" name="Object 2"/>
          <p:cNvSpPr/>
          <p:nvPr/>
        </p:nvSpPr>
        <p:spPr>
          <a:xfrm>
            <a:off x="476131" y="1523619"/>
            <a:ext cx="3742389" cy="2333042"/>
          </a:xfrm>
          <a:prstGeom prst="rect">
            <a:avLst/>
          </a:prstGeom>
          <a:noFill/>
          <a:ln w="25400">
            <a:solidFill>
              <a:srgbClr val="62A8BB"/>
            </a:solidFill>
            <a:prstDash val="solid"/>
            <a:miter lim="800000"/>
          </a:ln>
        </p:spPr>
        <p:txBody>
          <a:bodyPr/>
          <a:lstStyle/>
          <a:p>
            <a:endParaRPr lang="en-GB"/>
          </a:p>
        </p:txBody>
      </p:sp>
      <p:sp>
        <p:nvSpPr>
          <p:cNvPr id="4" name="Object 3"/>
          <p:cNvSpPr/>
          <p:nvPr/>
        </p:nvSpPr>
        <p:spPr>
          <a:xfrm>
            <a:off x="761810" y="1739366"/>
            <a:ext cx="3456711" cy="326249"/>
          </a:xfrm>
          <a:prstGeom prst="rect">
            <a:avLst/>
          </a:prstGeom>
          <a:noFill/>
        </p:spPr>
        <p:txBody>
          <a:bodyPr wrap="square" lIns="0" tIns="0" rIns="0" bIns="0" rtlCol="0" anchor="t"/>
          <a:lstStyle/>
          <a:p>
            <a:pPr algn="l">
              <a:lnSpc>
                <a:spcPts val="2570"/>
              </a:lnSpc>
              <a:buNone/>
            </a:pPr>
            <a:r>
              <a:rPr lang="en-US" sz="2040" dirty="0">
                <a:solidFill>
                  <a:srgbClr val="2A2921"/>
                </a:solidFill>
                <a:latin typeface="Montserrat" pitchFamily="34" charset="0"/>
                <a:ea typeface="Montserrat" pitchFamily="34" charset="-122"/>
                <a:cs typeface="Montserrat" pitchFamily="34" charset="-120"/>
              </a:rPr>
              <a:t>Language/Tool Used</a:t>
            </a:r>
            <a:endParaRPr lang="en-US" dirty="0"/>
          </a:p>
        </p:txBody>
      </p:sp>
      <p:sp>
        <p:nvSpPr>
          <p:cNvPr id="5" name="Object 4"/>
          <p:cNvSpPr/>
          <p:nvPr/>
        </p:nvSpPr>
        <p:spPr>
          <a:xfrm>
            <a:off x="761810" y="2211331"/>
            <a:ext cx="3456711" cy="1066533"/>
          </a:xfrm>
          <a:prstGeom prst="rect">
            <a:avLst/>
          </a:prstGeom>
          <a:noFill/>
        </p:spPr>
        <p:txBody>
          <a:bodyPr wrap="square" lIns="0" tIns="0" rIns="0" bIns="0" rtlCol="0" anchor="t"/>
          <a:lstStyle/>
          <a:p>
            <a:pPr algn="l">
              <a:lnSpc>
                <a:spcPts val="2100"/>
              </a:lnSpc>
              <a:spcBef>
                <a:spcPts val="1125"/>
              </a:spcBef>
              <a:buNone/>
            </a:pPr>
            <a:r>
              <a:rPr lang="en-US" sz="1500" dirty="0">
                <a:solidFill>
                  <a:srgbClr val="5A5A4C"/>
                </a:solidFill>
                <a:latin typeface="Montserrat" pitchFamily="34" charset="0"/>
                <a:ea typeface="Montserrat" pitchFamily="34" charset="-122"/>
                <a:cs typeface="Montserrat" pitchFamily="34" charset="-120"/>
              </a:rPr>
              <a:t>Python code converted to Kedro pipeline and deployed using GitHub Actions by data science platform team.</a:t>
            </a:r>
            <a:endParaRPr lang="en-US" dirty="0"/>
          </a:p>
        </p:txBody>
      </p:sp>
      <p:sp>
        <p:nvSpPr>
          <p:cNvPr id="6" name="Object 5"/>
          <p:cNvSpPr/>
          <p:nvPr/>
        </p:nvSpPr>
        <p:spPr>
          <a:xfrm>
            <a:off x="4285178" y="1523619"/>
            <a:ext cx="3685253" cy="2333042"/>
          </a:xfrm>
          <a:prstGeom prst="rect">
            <a:avLst/>
          </a:prstGeom>
          <a:noFill/>
          <a:ln w="25400">
            <a:solidFill>
              <a:srgbClr val="62A8BB"/>
            </a:solidFill>
            <a:prstDash val="solid"/>
            <a:miter lim="800000"/>
          </a:ln>
        </p:spPr>
        <p:txBody>
          <a:bodyPr/>
          <a:lstStyle/>
          <a:p>
            <a:endParaRPr lang="en-GB"/>
          </a:p>
        </p:txBody>
      </p:sp>
      <p:sp>
        <p:nvSpPr>
          <p:cNvPr id="7" name="Object 6"/>
          <p:cNvSpPr/>
          <p:nvPr/>
        </p:nvSpPr>
        <p:spPr>
          <a:xfrm>
            <a:off x="4570857" y="1739366"/>
            <a:ext cx="3456711" cy="326249"/>
          </a:xfrm>
          <a:prstGeom prst="rect">
            <a:avLst/>
          </a:prstGeom>
          <a:noFill/>
        </p:spPr>
        <p:txBody>
          <a:bodyPr wrap="square" lIns="0" tIns="0" rIns="0" bIns="0" rtlCol="0" anchor="t"/>
          <a:lstStyle/>
          <a:p>
            <a:pPr algn="l">
              <a:lnSpc>
                <a:spcPts val="2570"/>
              </a:lnSpc>
              <a:buNone/>
            </a:pPr>
            <a:r>
              <a:rPr lang="en-US" sz="2040" dirty="0">
                <a:solidFill>
                  <a:srgbClr val="2A2921"/>
                </a:solidFill>
                <a:latin typeface="Montserrat" pitchFamily="34" charset="0"/>
                <a:ea typeface="Montserrat" pitchFamily="34" charset="-122"/>
                <a:cs typeface="Montserrat" pitchFamily="34" charset="-120"/>
              </a:rPr>
              <a:t>Version Control</a:t>
            </a:r>
            <a:endParaRPr lang="en-US" dirty="0"/>
          </a:p>
        </p:txBody>
      </p:sp>
      <p:sp>
        <p:nvSpPr>
          <p:cNvPr id="8" name="Object 7"/>
          <p:cNvSpPr/>
          <p:nvPr/>
        </p:nvSpPr>
        <p:spPr>
          <a:xfrm>
            <a:off x="4570857" y="2211331"/>
            <a:ext cx="3456711" cy="533267"/>
          </a:xfrm>
          <a:prstGeom prst="rect">
            <a:avLst/>
          </a:prstGeom>
          <a:noFill/>
        </p:spPr>
        <p:txBody>
          <a:bodyPr wrap="square" lIns="0" tIns="0" rIns="0" bIns="0" rtlCol="0" anchor="t"/>
          <a:lstStyle/>
          <a:p>
            <a:pPr algn="l">
              <a:lnSpc>
                <a:spcPts val="2100"/>
              </a:lnSpc>
              <a:spcBef>
                <a:spcPts val="1125"/>
              </a:spcBef>
              <a:buNone/>
            </a:pPr>
            <a:r>
              <a:rPr lang="en-US" sz="1500" dirty="0">
                <a:solidFill>
                  <a:srgbClr val="5A5A4C"/>
                </a:solidFill>
                <a:latin typeface="Montserrat" pitchFamily="34" charset="0"/>
                <a:ea typeface="Montserrat" pitchFamily="34" charset="-122"/>
                <a:cs typeface="Montserrat" pitchFamily="34" charset="-120"/>
              </a:rPr>
              <a:t>GitHub used for distributed version control.</a:t>
            </a:r>
            <a:endParaRPr lang="en-US" dirty="0"/>
          </a:p>
        </p:txBody>
      </p:sp>
      <p:sp>
        <p:nvSpPr>
          <p:cNvPr id="9" name="Object 8"/>
          <p:cNvSpPr/>
          <p:nvPr/>
        </p:nvSpPr>
        <p:spPr>
          <a:xfrm>
            <a:off x="8094226" y="1523619"/>
            <a:ext cx="3618595" cy="2333042"/>
          </a:xfrm>
          <a:prstGeom prst="rect">
            <a:avLst/>
          </a:prstGeom>
          <a:noFill/>
          <a:ln w="25400">
            <a:solidFill>
              <a:srgbClr val="62A8BB"/>
            </a:solidFill>
            <a:prstDash val="solid"/>
            <a:miter lim="800000"/>
          </a:ln>
        </p:spPr>
        <p:txBody>
          <a:bodyPr/>
          <a:lstStyle/>
          <a:p>
            <a:endParaRPr lang="en-GB"/>
          </a:p>
        </p:txBody>
      </p:sp>
      <p:sp>
        <p:nvSpPr>
          <p:cNvPr id="10" name="Object 9"/>
          <p:cNvSpPr/>
          <p:nvPr/>
        </p:nvSpPr>
        <p:spPr>
          <a:xfrm>
            <a:off x="8379905" y="1739366"/>
            <a:ext cx="3456711" cy="652498"/>
          </a:xfrm>
          <a:prstGeom prst="rect">
            <a:avLst/>
          </a:prstGeom>
          <a:noFill/>
        </p:spPr>
        <p:txBody>
          <a:bodyPr wrap="square" lIns="0" tIns="0" rIns="0" bIns="0" rtlCol="0" anchor="t"/>
          <a:lstStyle/>
          <a:p>
            <a:pPr algn="l">
              <a:lnSpc>
                <a:spcPts val="2570"/>
              </a:lnSpc>
              <a:buNone/>
            </a:pPr>
            <a:r>
              <a:rPr lang="en-US" sz="2040" dirty="0">
                <a:solidFill>
                  <a:srgbClr val="2A2921"/>
                </a:solidFill>
                <a:latin typeface="Montserrat" pitchFamily="34" charset="0"/>
              </a:rPr>
              <a:t>Micro-service/Container</a:t>
            </a:r>
          </a:p>
        </p:txBody>
      </p:sp>
      <p:sp>
        <p:nvSpPr>
          <p:cNvPr id="11" name="Object 10"/>
          <p:cNvSpPr/>
          <p:nvPr/>
        </p:nvSpPr>
        <p:spPr>
          <a:xfrm>
            <a:off x="8379905" y="2537580"/>
            <a:ext cx="3456711" cy="799900"/>
          </a:xfrm>
          <a:prstGeom prst="rect">
            <a:avLst/>
          </a:prstGeom>
          <a:noFill/>
        </p:spPr>
        <p:txBody>
          <a:bodyPr wrap="square" lIns="0" tIns="0" rIns="0" bIns="0" rtlCol="0" anchor="t"/>
          <a:lstStyle/>
          <a:p>
            <a:pPr algn="l">
              <a:lnSpc>
                <a:spcPts val="2100"/>
              </a:lnSpc>
              <a:spcBef>
                <a:spcPts val="1125"/>
              </a:spcBef>
              <a:buNone/>
            </a:pPr>
            <a:r>
              <a:rPr lang="en-US" sz="1500" dirty="0">
                <a:solidFill>
                  <a:srgbClr val="5A5A4C"/>
                </a:solidFill>
                <a:latin typeface="Montserrat" pitchFamily="34" charset="0"/>
                <a:ea typeface="Montserrat" pitchFamily="34" charset="-122"/>
                <a:cs typeface="Montserrat" pitchFamily="34" charset="-120"/>
              </a:rPr>
              <a:t>Flask API implemented as service, deployed through Docker containers.</a:t>
            </a:r>
            <a:endParaRPr lang="en-US" dirty="0"/>
          </a:p>
        </p:txBody>
      </p:sp>
      <p:sp>
        <p:nvSpPr>
          <p:cNvPr id="12" name="Object 11"/>
          <p:cNvSpPr/>
          <p:nvPr/>
        </p:nvSpPr>
        <p:spPr>
          <a:xfrm>
            <a:off x="476131" y="4047113"/>
            <a:ext cx="5523119" cy="2333042"/>
          </a:xfrm>
          <a:prstGeom prst="rect">
            <a:avLst/>
          </a:prstGeom>
          <a:noFill/>
          <a:ln w="25400">
            <a:solidFill>
              <a:srgbClr val="62A8BB"/>
            </a:solidFill>
            <a:prstDash val="solid"/>
            <a:miter lim="800000"/>
          </a:ln>
        </p:spPr>
        <p:txBody>
          <a:bodyPr/>
          <a:lstStyle/>
          <a:p>
            <a:endParaRPr lang="en-GB"/>
          </a:p>
        </p:txBody>
      </p:sp>
      <p:sp>
        <p:nvSpPr>
          <p:cNvPr id="13" name="Object 12"/>
          <p:cNvSpPr/>
          <p:nvPr/>
        </p:nvSpPr>
        <p:spPr>
          <a:xfrm>
            <a:off x="761810" y="4262860"/>
            <a:ext cx="5551687" cy="326249"/>
          </a:xfrm>
          <a:prstGeom prst="rect">
            <a:avLst/>
          </a:prstGeom>
          <a:noFill/>
        </p:spPr>
        <p:txBody>
          <a:bodyPr wrap="square" lIns="0" tIns="0" rIns="0" bIns="0" rtlCol="0" anchor="t"/>
          <a:lstStyle/>
          <a:p>
            <a:pPr algn="l">
              <a:lnSpc>
                <a:spcPts val="2570"/>
              </a:lnSpc>
              <a:buNone/>
            </a:pPr>
            <a:r>
              <a:rPr lang="en-US" sz="2040" dirty="0">
                <a:solidFill>
                  <a:srgbClr val="2A2921"/>
                </a:solidFill>
                <a:latin typeface="Montserrat" pitchFamily="34" charset="0"/>
                <a:ea typeface="Montserrat" pitchFamily="34" charset="-122"/>
                <a:cs typeface="Montserrat" pitchFamily="34" charset="-120"/>
              </a:rPr>
              <a:t>Documentation</a:t>
            </a:r>
            <a:endParaRPr lang="en-US" dirty="0"/>
          </a:p>
        </p:txBody>
      </p:sp>
      <p:sp>
        <p:nvSpPr>
          <p:cNvPr id="14" name="Object 13"/>
          <p:cNvSpPr/>
          <p:nvPr/>
        </p:nvSpPr>
        <p:spPr>
          <a:xfrm>
            <a:off x="761810" y="4734825"/>
            <a:ext cx="5551687" cy="266633"/>
          </a:xfrm>
          <a:prstGeom prst="rect">
            <a:avLst/>
          </a:prstGeom>
          <a:noFill/>
        </p:spPr>
        <p:txBody>
          <a:bodyPr wrap="square" lIns="0" tIns="0" rIns="0" bIns="0" rtlCol="0" anchor="t"/>
          <a:lstStyle/>
          <a:p>
            <a:pPr algn="l">
              <a:lnSpc>
                <a:spcPts val="2100"/>
              </a:lnSpc>
              <a:spcBef>
                <a:spcPts val="1125"/>
              </a:spcBef>
              <a:buNone/>
            </a:pPr>
            <a:r>
              <a:rPr lang="en-US" sz="1500" dirty="0">
                <a:solidFill>
                  <a:srgbClr val="5A5A4C"/>
                </a:solidFill>
                <a:latin typeface="Montserrat" pitchFamily="34" charset="0"/>
                <a:ea typeface="Montserrat" pitchFamily="34" charset="-122"/>
                <a:cs typeface="Montserrat" pitchFamily="34" charset="-120"/>
              </a:rPr>
              <a:t>Model Documentation using confluence.</a:t>
            </a:r>
            <a:endParaRPr lang="en-US" dirty="0"/>
          </a:p>
        </p:txBody>
      </p:sp>
      <p:sp>
        <p:nvSpPr>
          <p:cNvPr id="15" name="Object 14"/>
          <p:cNvSpPr/>
          <p:nvPr/>
        </p:nvSpPr>
        <p:spPr>
          <a:xfrm>
            <a:off x="6189702" y="4047113"/>
            <a:ext cx="5523119" cy="2333042"/>
          </a:xfrm>
          <a:prstGeom prst="rect">
            <a:avLst/>
          </a:prstGeom>
          <a:noFill/>
          <a:ln w="25400">
            <a:solidFill>
              <a:srgbClr val="62A8BB"/>
            </a:solidFill>
            <a:prstDash val="solid"/>
            <a:miter lim="800000"/>
          </a:ln>
        </p:spPr>
        <p:txBody>
          <a:bodyPr/>
          <a:lstStyle/>
          <a:p>
            <a:endParaRPr lang="en-GB"/>
          </a:p>
        </p:txBody>
      </p:sp>
      <p:sp>
        <p:nvSpPr>
          <p:cNvPr id="16" name="Object 15"/>
          <p:cNvSpPr/>
          <p:nvPr/>
        </p:nvSpPr>
        <p:spPr>
          <a:xfrm>
            <a:off x="6475381" y="4262860"/>
            <a:ext cx="5551687" cy="326249"/>
          </a:xfrm>
          <a:prstGeom prst="rect">
            <a:avLst/>
          </a:prstGeom>
          <a:noFill/>
        </p:spPr>
        <p:txBody>
          <a:bodyPr wrap="square" lIns="0" tIns="0" rIns="0" bIns="0" rtlCol="0" anchor="t"/>
          <a:lstStyle/>
          <a:p>
            <a:pPr algn="l">
              <a:lnSpc>
                <a:spcPts val="2570"/>
              </a:lnSpc>
              <a:buNone/>
            </a:pPr>
            <a:r>
              <a:rPr lang="en-US" sz="2040" dirty="0">
                <a:solidFill>
                  <a:srgbClr val="2A2921"/>
                </a:solidFill>
                <a:latin typeface="Montserrat" pitchFamily="34" charset="0"/>
                <a:ea typeface="Montserrat" pitchFamily="34" charset="-122"/>
                <a:cs typeface="Montserrat" pitchFamily="34" charset="-120"/>
              </a:rPr>
              <a:t>Infrastructure</a:t>
            </a:r>
            <a:endParaRPr lang="en-US" dirty="0"/>
          </a:p>
        </p:txBody>
      </p:sp>
      <p:sp>
        <p:nvSpPr>
          <p:cNvPr id="17" name="Object 16"/>
          <p:cNvSpPr/>
          <p:nvPr/>
        </p:nvSpPr>
        <p:spPr>
          <a:xfrm>
            <a:off x="6475381" y="4734825"/>
            <a:ext cx="5551687" cy="533267"/>
          </a:xfrm>
          <a:prstGeom prst="rect">
            <a:avLst/>
          </a:prstGeom>
          <a:noFill/>
        </p:spPr>
        <p:txBody>
          <a:bodyPr wrap="square" lIns="0" tIns="0" rIns="0" bIns="0" rtlCol="0" anchor="t"/>
          <a:lstStyle/>
          <a:p>
            <a:pPr algn="l">
              <a:lnSpc>
                <a:spcPts val="2100"/>
              </a:lnSpc>
              <a:spcBef>
                <a:spcPts val="1125"/>
              </a:spcBef>
              <a:buNone/>
            </a:pPr>
            <a:r>
              <a:rPr lang="en-US" sz="1500" dirty="0">
                <a:solidFill>
                  <a:srgbClr val="5A5A4C"/>
                </a:solidFill>
                <a:latin typeface="Montserrat" pitchFamily="34" charset="0"/>
                <a:ea typeface="Montserrat" pitchFamily="34" charset="-122"/>
                <a:cs typeface="Montserrat" pitchFamily="34" charset="-120"/>
              </a:rPr>
              <a:t>Kedro pipelines and GitHub Actions used for workflow automation.</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latin typeface="Montserrat" pitchFamily="34" charset="0"/>
                <a:ea typeface="Montserrat" pitchFamily="34" charset="-122"/>
                <a:cs typeface="Montserrat" pitchFamily="34" charset="-120"/>
              </a:rPr>
              <a:t>Model - VII</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7448" y="1780615"/>
            <a:ext cx="7251800" cy="1066533"/>
          </a:xfrm>
          <a:prstGeom prst="rect">
            <a:avLst/>
          </a:prstGeom>
        </p:spPr>
      </p:pic>
      <p:sp>
        <p:nvSpPr>
          <p:cNvPr id="4" name="Object 3"/>
          <p:cNvSpPr/>
          <p:nvPr/>
        </p:nvSpPr>
        <p:spPr>
          <a:xfrm>
            <a:off x="666583" y="2153005"/>
            <a:ext cx="10609388" cy="307204"/>
          </a:xfrm>
          <a:prstGeom prst="rect">
            <a:avLst/>
          </a:prstGeom>
          <a:noFill/>
        </p:spPr>
        <p:txBody>
          <a:bodyPr wrap="square" lIns="0" tIns="0" rIns="0" bIns="0" rtlCol="0" anchor="ctr"/>
          <a:lstStyle/>
          <a:p>
            <a:pPr algn="l">
              <a:lnSpc>
                <a:spcPts val="2420"/>
              </a:lnSpc>
              <a:buNone/>
            </a:pPr>
            <a:r>
              <a:rPr lang="en-US" sz="1920" dirty="0">
                <a:latin typeface="Montserrat" pitchFamily="34" charset="0"/>
                <a:ea typeface="Montserrat" pitchFamily="34" charset="-122"/>
                <a:cs typeface="Montserrat" pitchFamily="34" charset="-120"/>
              </a:rPr>
              <a:t>Decision Monitor (Approval rate, Accept rate </a:t>
            </a:r>
            <a:r>
              <a:rPr lang="en-US" altLang="zh-CN" sz="1920" dirty="0" err="1">
                <a:latin typeface="Montserrat" pitchFamily="34" charset="0"/>
                <a:ea typeface="Montserrat" pitchFamily="34" charset="-122"/>
                <a:cs typeface="Montserrat" pitchFamily="34" charset="-120"/>
              </a:rPr>
              <a:t>etc</a:t>
            </a:r>
            <a:r>
              <a:rPr lang="en-US" altLang="zh-CN" sz="1920" dirty="0">
                <a:latin typeface="Montserrat" pitchFamily="34" charset="0"/>
                <a:ea typeface="Montserrat" pitchFamily="34" charset="-122"/>
                <a:cs typeface="Montserrat" pitchFamily="34" charset="-120"/>
              </a:rPr>
              <a:t>)</a:t>
            </a:r>
            <a:endParaRPr lang="en-US" dirty="0"/>
          </a:p>
        </p:txBody>
      </p:sp>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7448" y="2875716"/>
            <a:ext cx="6648296" cy="1066533"/>
          </a:xfrm>
          <a:prstGeom prst="rect">
            <a:avLst/>
          </a:prstGeom>
        </p:spPr>
      </p:pic>
      <p:sp>
        <p:nvSpPr>
          <p:cNvPr id="6" name="Object 5"/>
          <p:cNvSpPr/>
          <p:nvPr/>
        </p:nvSpPr>
        <p:spPr>
          <a:xfrm>
            <a:off x="666582" y="3248106"/>
            <a:ext cx="5039273" cy="335772"/>
          </a:xfrm>
          <a:prstGeom prst="rect">
            <a:avLst/>
          </a:prstGeom>
          <a:noFill/>
        </p:spPr>
        <p:txBody>
          <a:bodyPr wrap="square" lIns="0" tIns="0" rIns="0" bIns="0" rtlCol="0" anchor="ctr"/>
          <a:lstStyle/>
          <a:p>
            <a:pPr>
              <a:lnSpc>
                <a:spcPts val="2420"/>
              </a:lnSpc>
            </a:pPr>
            <a:r>
              <a:rPr lang="en-US" sz="1920" dirty="0">
                <a:latin typeface="Montserrat" pitchFamily="34" charset="0"/>
              </a:rPr>
              <a:t>Performance monitor (Default rate)</a:t>
            </a:r>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7448" y="3970818"/>
            <a:ext cx="4755488" cy="1066533"/>
          </a:xfrm>
          <a:prstGeom prst="rect">
            <a:avLst/>
          </a:prstGeom>
        </p:spPr>
      </p:pic>
      <p:sp>
        <p:nvSpPr>
          <p:cNvPr id="8" name="Object 7"/>
          <p:cNvSpPr/>
          <p:nvPr/>
        </p:nvSpPr>
        <p:spPr>
          <a:xfrm>
            <a:off x="666583" y="4343207"/>
            <a:ext cx="4236107" cy="307204"/>
          </a:xfrm>
          <a:prstGeom prst="rect">
            <a:avLst/>
          </a:prstGeom>
          <a:noFill/>
        </p:spPr>
        <p:txBody>
          <a:bodyPr wrap="square" lIns="0" tIns="0" rIns="0" bIns="0" rtlCol="0" anchor="ctr"/>
          <a:lstStyle/>
          <a:p>
            <a:pPr>
              <a:lnSpc>
                <a:spcPts val="2420"/>
              </a:lnSpc>
              <a:buNone/>
            </a:pPr>
            <a:r>
              <a:rPr lang="en-US" sz="1920" dirty="0">
                <a:latin typeface="Montserrat" pitchFamily="34" charset="0"/>
              </a:rPr>
              <a:t>Data Monitor (Drift detection)</a:t>
            </a:r>
          </a:p>
        </p:txBody>
      </p:sp>
      <p:pic>
        <p:nvPicPr>
          <p:cNvPr id="9" name="Object 8"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7448" y="5065918"/>
            <a:ext cx="8010752" cy="1066533"/>
          </a:xfrm>
          <a:prstGeom prst="rect">
            <a:avLst/>
          </a:prstGeom>
        </p:spPr>
      </p:pic>
      <p:sp>
        <p:nvSpPr>
          <p:cNvPr id="10" name="Object 9"/>
          <p:cNvSpPr/>
          <p:nvPr/>
        </p:nvSpPr>
        <p:spPr>
          <a:xfrm>
            <a:off x="666583" y="5438308"/>
            <a:ext cx="10951012" cy="307204"/>
          </a:xfrm>
          <a:prstGeom prst="rect">
            <a:avLst/>
          </a:prstGeom>
          <a:noFill/>
        </p:spPr>
        <p:txBody>
          <a:bodyPr wrap="square" lIns="0" tIns="0" rIns="0" bIns="0" rtlCol="0" anchor="ctr"/>
          <a:lstStyle/>
          <a:p>
            <a:pPr>
              <a:lnSpc>
                <a:spcPts val="2420"/>
              </a:lnSpc>
            </a:pPr>
            <a:r>
              <a:rPr lang="en-US" sz="1920" dirty="0">
                <a:latin typeface="Montserrat" pitchFamily="34" charset="0"/>
              </a:rPr>
              <a:t>Three lines of defense which is widely used in risk team</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Model – VIII</a:t>
            </a:r>
          </a:p>
          <a:p>
            <a:pPr algn="ctr">
              <a:lnSpc>
                <a:spcPts val="4016"/>
              </a:lnSpc>
              <a:buNone/>
            </a:pPr>
            <a:endParaRPr lang="en-US" sz="3188" dirty="0">
              <a:solidFill>
                <a:srgbClr val="2A2921"/>
              </a:solidFill>
              <a:latin typeface="Montserrat" pitchFamily="34" charset="0"/>
              <a:ea typeface="Montserrat" pitchFamily="34" charset="-122"/>
              <a:cs typeface="Montserrat" pitchFamily="34" charset="-120"/>
            </a:endParaRPr>
          </a:p>
          <a:p>
            <a:pPr algn="ctr">
              <a:lnSpc>
                <a:spcPts val="4016"/>
              </a:lnSpc>
              <a:buNone/>
            </a:pPr>
            <a:endParaRPr lang="en-US" dirty="0"/>
          </a:p>
        </p:txBody>
      </p:sp>
      <p:pic>
        <p:nvPicPr>
          <p:cNvPr id="3" name="Picture 2">
            <a:extLst>
              <a:ext uri="{FF2B5EF4-FFF2-40B4-BE49-F238E27FC236}">
                <a16:creationId xmlns:a16="http://schemas.microsoft.com/office/drawing/2014/main" id="{921EDB33-1334-6481-B561-D0095907E6BE}"/>
              </a:ext>
            </a:extLst>
          </p:cNvPr>
          <p:cNvPicPr>
            <a:picLocks noChangeAspect="1"/>
          </p:cNvPicPr>
          <p:nvPr/>
        </p:nvPicPr>
        <p:blipFill>
          <a:blip r:embed="rId3"/>
          <a:stretch>
            <a:fillRect/>
          </a:stretch>
        </p:blipFill>
        <p:spPr>
          <a:xfrm>
            <a:off x="1465433" y="1341120"/>
            <a:ext cx="9708924" cy="4897120"/>
          </a:xfrm>
          <a:prstGeom prst="rect">
            <a:avLst/>
          </a:prstGeom>
        </p:spPr>
      </p:pic>
    </p:spTree>
    <p:extLst>
      <p:ext uri="{BB962C8B-B14F-4D97-AF65-F5344CB8AC3E}">
        <p14:creationId xmlns:p14="http://schemas.microsoft.com/office/powerpoint/2010/main" val="62086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chemeClr val="tx1"/>
        </a:solidFill>
        <a:effectLst/>
      </p:bgPr>
    </p:bg>
    <p:spTree>
      <p:nvGrpSpPr>
        <p:cNvPr id="1" name=""/>
        <p:cNvGrpSpPr/>
        <p:nvPr/>
      </p:nvGrpSpPr>
      <p:grpSpPr>
        <a:xfrm>
          <a:off x="0" y="0"/>
          <a:ext cx="0" cy="0"/>
          <a:chOff x="0" y="0"/>
          <a:chExt cx="0" cy="0"/>
        </a:xfrm>
      </p:grpSpPr>
      <p:sp>
        <p:nvSpPr>
          <p:cNvPr id="2" name="Object 1"/>
          <p:cNvSpPr/>
          <p:nvPr/>
        </p:nvSpPr>
        <p:spPr>
          <a:xfrm>
            <a:off x="476131" y="476131"/>
            <a:ext cx="4728932" cy="5913546"/>
          </a:xfrm>
          <a:prstGeom prst="rect">
            <a:avLst/>
          </a:prstGeom>
          <a:solidFill>
            <a:srgbClr val="62A8BB"/>
          </a:solidFill>
        </p:spPr>
        <p:txBody>
          <a:bodyPr/>
          <a:lstStyle/>
          <a:p>
            <a:endParaRPr lang="en-GB"/>
          </a:p>
        </p:txBody>
      </p:sp>
      <p:pic>
        <p:nvPicPr>
          <p:cNvPr id="3" name="Object 2" descr="preencoded.png"/>
          <p:cNvPicPr>
            <a:picLocks noChangeAspect="1"/>
          </p:cNvPicPr>
          <p:nvPr/>
        </p:nvPicPr>
        <p:blipFill>
          <a:blip r:embed="rId3"/>
          <a:srcRect l="6733" t="1806" r="3852" b="23652"/>
          <a:stretch/>
        </p:blipFill>
        <p:spPr>
          <a:xfrm>
            <a:off x="476131" y="476131"/>
            <a:ext cx="4728932" cy="5913546"/>
          </a:xfrm>
          <a:prstGeom prst="rect">
            <a:avLst/>
          </a:prstGeom>
        </p:spPr>
      </p:pic>
      <p:sp>
        <p:nvSpPr>
          <p:cNvPr id="4" name="Object 3"/>
          <p:cNvSpPr/>
          <p:nvPr/>
        </p:nvSpPr>
        <p:spPr>
          <a:xfrm>
            <a:off x="6986939" y="928467"/>
            <a:ext cx="3374221" cy="1019714"/>
          </a:xfrm>
          <a:prstGeom prst="rect">
            <a:avLst/>
          </a:prstGeom>
          <a:noFill/>
        </p:spPr>
        <p:txBody>
          <a:bodyPr wrap="square" lIns="0" tIns="0" rIns="0" bIns="0" rtlCol="0" anchor="t"/>
          <a:lstStyle/>
          <a:p>
            <a:pPr algn="ctr">
              <a:lnSpc>
                <a:spcPts val="4016"/>
              </a:lnSpc>
              <a:buNone/>
            </a:pPr>
            <a:r>
              <a:rPr lang="en-US" sz="3188" dirty="0">
                <a:solidFill>
                  <a:srgbClr val="FFFFFF"/>
                </a:solidFill>
                <a:latin typeface="Montserrat" pitchFamily="34" charset="0"/>
                <a:ea typeface="Montserrat" pitchFamily="34" charset="-122"/>
                <a:cs typeface="Montserrat" pitchFamily="34" charset="-120"/>
              </a:rPr>
              <a:t>The motivation and the topics</a:t>
            </a:r>
            <a:endParaRPr lang="en-US" dirty="0"/>
          </a:p>
        </p:txBody>
      </p:sp>
      <p:sp>
        <p:nvSpPr>
          <p:cNvPr id="5" name="Object 4"/>
          <p:cNvSpPr/>
          <p:nvPr/>
        </p:nvSpPr>
        <p:spPr>
          <a:xfrm>
            <a:off x="5486761" y="2053302"/>
            <a:ext cx="6557275" cy="3395506"/>
          </a:xfrm>
          <a:prstGeom prst="rect">
            <a:avLst/>
          </a:prstGeom>
          <a:noFill/>
        </p:spPr>
        <p:txBody>
          <a:bodyPr wrap="square" lIns="0" tIns="0" rIns="0" bIns="0" rtlCol="0" anchor="t"/>
          <a:lstStyle/>
          <a:p>
            <a:pPr marL="285750" indent="-285750">
              <a:buFont typeface="Arial" panose="020B0604020202020204" pitchFamily="34" charset="0"/>
              <a:buChar char="•"/>
            </a:pPr>
            <a:r>
              <a:rPr lang="en-US" b="0" i="0" dirty="0">
                <a:solidFill>
                  <a:schemeClr val="bg1"/>
                </a:solidFill>
                <a:effectLst/>
              </a:rPr>
              <a:t>The objective is not to create a new model validation structure but to enhance the existing risk model validation framework with insights on machine learning models. This enhancement will address specific challenges associated with ML and might also consider issues that are shared with conventional modeling approaches. </a:t>
            </a:r>
          </a:p>
          <a:p>
            <a:pPr marL="285750" indent="-285750">
              <a:buFont typeface="Arial" panose="020B0604020202020204" pitchFamily="34" charset="0"/>
              <a:buChar char="•"/>
            </a:pPr>
            <a:r>
              <a:rPr lang="en-US" b="0" i="0" dirty="0">
                <a:solidFill>
                  <a:schemeClr val="bg1"/>
                </a:solidFill>
                <a:effectLst/>
              </a:rPr>
              <a:t>While the European Union (with GDPR) and the United States have made significant strides in addressing bias and fairness, these concerns haven't been as pronounced in the UAE. Nevertheless, considering the financial and reputational setbacks experienced by prominent tech firms, it's timely to investigate these matters</a:t>
            </a:r>
          </a:p>
          <a:p>
            <a:pPr marL="285750" indent="-285750">
              <a:buFont typeface="Arial" panose="020B0604020202020204" pitchFamily="34" charset="0"/>
              <a:buChar char="•"/>
            </a:pPr>
            <a:r>
              <a:rPr lang="en-US" b="0" i="0" dirty="0">
                <a:solidFill>
                  <a:schemeClr val="bg1"/>
                </a:solidFill>
                <a:effectLst/>
              </a:rPr>
              <a:t>Data-related challenges are prevalent in banking, including issues of privacy, quality</a:t>
            </a:r>
            <a:r>
              <a:rPr lang="en-GB" dirty="0">
                <a:solidFill>
                  <a:schemeClr val="bg1"/>
                </a:solidFill>
              </a:rPr>
              <a:t>,</a:t>
            </a:r>
            <a:r>
              <a:rPr lang="zh-CN" altLang="en-US" dirty="0">
                <a:solidFill>
                  <a:schemeClr val="bg1"/>
                </a:solidFill>
              </a:rPr>
              <a:t> </a:t>
            </a:r>
            <a:r>
              <a:rPr lang="en-GB" altLang="zh-CN" dirty="0">
                <a:solidFill>
                  <a:schemeClr val="bg1"/>
                </a:solidFill>
              </a:rPr>
              <a:t>bias</a:t>
            </a:r>
            <a:r>
              <a:rPr lang="en-US" b="0" i="0" dirty="0">
                <a:solidFill>
                  <a:schemeClr val="bg1"/>
                </a:solidFill>
                <a:effectLst/>
              </a:rPr>
              <a:t>, drift</a:t>
            </a:r>
            <a:r>
              <a:rPr lang="en-US" dirty="0">
                <a:solidFill>
                  <a:schemeClr val="bg1"/>
                </a:solidFill>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Model - IX</a:t>
            </a:r>
            <a:endParaRPr lang="en-US" dirty="0"/>
          </a:p>
        </p:txBody>
      </p:sp>
      <p:sp>
        <p:nvSpPr>
          <p:cNvPr id="3" name="Object 2"/>
          <p:cNvSpPr/>
          <p:nvPr/>
        </p:nvSpPr>
        <p:spPr>
          <a:xfrm>
            <a:off x="952262" y="1782912"/>
            <a:ext cx="5446938" cy="4320392"/>
          </a:xfrm>
          <a:prstGeom prst="rect">
            <a:avLst/>
          </a:prstGeom>
          <a:noFill/>
        </p:spPr>
        <p:txBody>
          <a:bodyPr wrap="square" lIns="0" tIns="0" rIns="0" bIns="0" rtlCol="0" anchor="t"/>
          <a:lstStyle/>
          <a:p>
            <a:pPr marL="242900" indent="-242900" algn="l">
              <a:lnSpc>
                <a:spcPts val="2722"/>
              </a:lnSpc>
              <a:buSzPct val="100000"/>
              <a:buChar char="•"/>
            </a:pPr>
            <a:r>
              <a:rPr lang="en-US" sz="2160" dirty="0">
                <a:solidFill>
                  <a:srgbClr val="2A2921"/>
                </a:solidFill>
                <a:latin typeface="Montserrat" pitchFamily="34" charset="0"/>
                <a:ea typeface="Montserrat" pitchFamily="34" charset="-122"/>
                <a:cs typeface="Montserrat" pitchFamily="34" charset="-120"/>
              </a:rPr>
              <a:t>Data Poison</a:t>
            </a:r>
          </a:p>
          <a:p>
            <a:pPr marL="242900" indent="-242900" algn="l">
              <a:lnSpc>
                <a:spcPts val="2722"/>
              </a:lnSpc>
              <a:spcBef>
                <a:spcPts val="2617"/>
              </a:spcBef>
              <a:buSzPct val="100000"/>
              <a:buChar char="•"/>
            </a:pPr>
            <a:r>
              <a:rPr lang="en-US" sz="2160" dirty="0">
                <a:solidFill>
                  <a:srgbClr val="2A2921"/>
                </a:solidFill>
                <a:latin typeface="Montserrat" pitchFamily="34" charset="0"/>
                <a:ea typeface="Montserrat" pitchFamily="34" charset="-122"/>
                <a:cs typeface="Montserrat" pitchFamily="34" charset="-120"/>
              </a:rPr>
              <a:t>Membership inference attacks</a:t>
            </a:r>
            <a:endParaRPr lang="en-US" sz="1380" dirty="0">
              <a:solidFill>
                <a:srgbClr val="5A5A4C"/>
              </a:solidFill>
              <a:latin typeface="Montserrat" pitchFamily="34" charset="0"/>
              <a:ea typeface="Montserrat" pitchFamily="34" charset="-122"/>
              <a:cs typeface="Montserrat" pitchFamily="34" charset="-120"/>
            </a:endParaRPr>
          </a:p>
          <a:p>
            <a:pPr marL="242900" indent="-242900" algn="l">
              <a:lnSpc>
                <a:spcPts val="2722"/>
              </a:lnSpc>
              <a:spcBef>
                <a:spcPts val="2617"/>
              </a:spcBef>
              <a:buSzPct val="100000"/>
              <a:buChar char="•"/>
            </a:pPr>
            <a:r>
              <a:rPr lang="en-US" sz="2160" dirty="0">
                <a:solidFill>
                  <a:srgbClr val="2A2921"/>
                </a:solidFill>
                <a:latin typeface="Montserrat" pitchFamily="34" charset="0"/>
                <a:ea typeface="Montserrat" pitchFamily="34" charset="-122"/>
                <a:cs typeface="Montserrat" pitchFamily="34" charset="-120"/>
              </a:rPr>
              <a:t>Model Extraction/Stealing</a:t>
            </a:r>
          </a:p>
          <a:p>
            <a:pPr algn="l">
              <a:lnSpc>
                <a:spcPts val="2722"/>
              </a:lnSpc>
              <a:spcBef>
                <a:spcPts val="2617"/>
              </a:spcBef>
              <a:buSzPct val="100000"/>
            </a:pPr>
            <a:endParaRPr lang="en-US" dirty="0"/>
          </a:p>
        </p:txBody>
      </p:sp>
    </p:spTree>
    <p:extLst>
      <p:ext uri="{BB962C8B-B14F-4D97-AF65-F5344CB8AC3E}">
        <p14:creationId xmlns:p14="http://schemas.microsoft.com/office/powerpoint/2010/main" val="38495961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1"/>
          <p:cNvSpPr/>
          <p:nvPr/>
        </p:nvSpPr>
        <p:spPr>
          <a:xfrm>
            <a:off x="6094476" y="1231790"/>
            <a:ext cx="4483686" cy="981058"/>
          </a:xfrm>
          <a:prstGeom prst="rect">
            <a:avLst/>
          </a:prstGeom>
          <a:noFill/>
        </p:spPr>
        <p:txBody>
          <a:bodyPr wrap="square" lIns="0" tIns="0" rIns="0" bIns="0" rtlCol="0" anchor="t"/>
          <a:lstStyle/>
          <a:p>
            <a:pPr algn="l">
              <a:lnSpc>
                <a:spcPts val="7229"/>
              </a:lnSpc>
              <a:buNone/>
            </a:pPr>
            <a:r>
              <a:rPr lang="en-US" sz="3190" dirty="0">
                <a:latin typeface="Montserrat" pitchFamily="34" charset="0"/>
                <a:ea typeface="Montserrat" pitchFamily="34" charset="-122"/>
                <a:cs typeface="Montserrat" pitchFamily="34" charset="-120"/>
              </a:rPr>
              <a:t>Bias and Fairness</a:t>
            </a:r>
            <a:endParaRPr lang="en-US" sz="3190" dirty="0"/>
          </a:p>
        </p:txBody>
      </p:sp>
      <p:sp>
        <p:nvSpPr>
          <p:cNvPr id="3" name="Object 2"/>
          <p:cNvSpPr/>
          <p:nvPr/>
        </p:nvSpPr>
        <p:spPr>
          <a:xfrm>
            <a:off x="6094477" y="2569464"/>
            <a:ext cx="5600700" cy="2922310"/>
          </a:xfrm>
          <a:prstGeom prst="rect">
            <a:avLst/>
          </a:prstGeom>
          <a:noFill/>
        </p:spPr>
        <p:txBody>
          <a:bodyPr wrap="square" lIns="0" tIns="0" rIns="0" bIns="0" rtlCol="0" anchor="t"/>
          <a:lstStyle/>
          <a:p>
            <a:pPr marL="285750" indent="-285750">
              <a:lnSpc>
                <a:spcPts val="2268"/>
              </a:lnSpc>
              <a:spcBef>
                <a:spcPts val="98"/>
              </a:spcBef>
              <a:buFont typeface="Arial" panose="020B0604020202020204" pitchFamily="34" charset="0"/>
              <a:buChar char="•"/>
            </a:pPr>
            <a:r>
              <a:rPr lang="en-GB" sz="2000" kern="100" dirty="0">
                <a:effectLst/>
                <a:latin typeface="Calibri" panose="020F0502020204030204" pitchFamily="34" charset="0"/>
                <a:ea typeface="DengXian" panose="02010600030101010101" pitchFamily="2" charset="-122"/>
                <a:cs typeface="Times New Roman" panose="02020603050405020304" pitchFamily="18" charset="0"/>
              </a:rPr>
              <a:t>Bias is systematic errors in the data and/or model that leads to potentially </a:t>
            </a:r>
            <a:r>
              <a:rPr lang="en-GB" sz="2000" kern="1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unfair</a:t>
            </a:r>
            <a:r>
              <a:rPr lang="en-GB" sz="2000" kern="100" dirty="0">
                <a:effectLst/>
                <a:latin typeface="Calibri" panose="020F0502020204030204" pitchFamily="34" charset="0"/>
                <a:ea typeface="DengXian" panose="02010600030101010101" pitchFamily="2" charset="-122"/>
                <a:cs typeface="Times New Roman" panose="02020603050405020304" pitchFamily="18" charset="0"/>
              </a:rPr>
              <a:t> outcomes. </a:t>
            </a:r>
          </a:p>
          <a:p>
            <a:pPr marL="285750" indent="-285750">
              <a:lnSpc>
                <a:spcPts val="2268"/>
              </a:lnSpc>
              <a:spcBef>
                <a:spcPts val="98"/>
              </a:spcBef>
              <a:buFont typeface="Arial" panose="020B0604020202020204" pitchFamily="34" charset="0"/>
              <a:buChar char="•"/>
            </a:pPr>
            <a:r>
              <a:rPr lang="en-GB" sz="2000" kern="100" dirty="0">
                <a:effectLst/>
                <a:latin typeface="Calibri" panose="020F0502020204030204" pitchFamily="34" charset="0"/>
                <a:ea typeface="DengXian" panose="02010600030101010101" pitchFamily="2" charset="-122"/>
                <a:cs typeface="Times New Roman" panose="02020603050405020304" pitchFamily="18" charset="0"/>
              </a:rPr>
              <a:t>Bias existed in the industry; even top technology companies also suffered from the bias problem. </a:t>
            </a:r>
          </a:p>
          <a:p>
            <a:pPr marL="285750" indent="-285750">
              <a:lnSpc>
                <a:spcPts val="2268"/>
              </a:lnSpc>
              <a:spcBef>
                <a:spcPts val="98"/>
              </a:spcBef>
              <a:buFont typeface="Arial" panose="020B0604020202020204" pitchFamily="34" charset="0"/>
              <a:buChar char="•"/>
            </a:pPr>
            <a:r>
              <a:rPr lang="en-GB" sz="2000" kern="100" dirty="0">
                <a:latin typeface="Calibri" panose="020F0502020204030204" pitchFamily="34" charset="0"/>
                <a:ea typeface="DengXian" panose="02010600030101010101" pitchFamily="2" charset="-122"/>
                <a:cs typeface="Times New Roman" panose="02020603050405020304" pitchFamily="18" charset="0"/>
              </a:rPr>
              <a:t>Many bias problems are discussed before, we will brief mention inductive bias.</a:t>
            </a:r>
            <a:endParaRPr lang="en-GB" sz="2000" kern="100" dirty="0">
              <a:effectLst/>
              <a:latin typeface="Calibri" panose="020F0502020204030204" pitchFamily="34" charset="0"/>
              <a:ea typeface="DengXian" panose="02010600030101010101" pitchFamily="2" charset="-122"/>
              <a:cs typeface="Times New Roman" panose="02020603050405020304" pitchFamily="18" charset="0"/>
            </a:endParaRPr>
          </a:p>
          <a:p>
            <a:pPr>
              <a:lnSpc>
                <a:spcPts val="2268"/>
              </a:lnSpc>
              <a:spcBef>
                <a:spcPts val="98"/>
              </a:spcBef>
            </a:pPr>
            <a:endParaRPr lang="en-GB" sz="1800" kern="100" dirty="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p>
            <a:pPr algn="l">
              <a:lnSpc>
                <a:spcPts val="2268"/>
              </a:lnSpc>
              <a:spcBef>
                <a:spcPts val="98"/>
              </a:spcBef>
              <a:buNone/>
            </a:pPr>
            <a:r>
              <a:rPr lang="en-US" sz="1800" dirty="0">
                <a:solidFill>
                  <a:schemeClr val="bg1"/>
                </a:solidFill>
                <a:latin typeface="Montserrat" pitchFamily="34" charset="0"/>
                <a:ea typeface="Montserrat" pitchFamily="34" charset="-122"/>
                <a:cs typeface="Montserrat" pitchFamily="34" charset="-120"/>
              </a:rPr>
              <a:t>.</a:t>
            </a:r>
            <a:endParaRPr lang="en-US" dirty="0">
              <a:solidFill>
                <a:schemeClr val="bg1"/>
              </a:solidFill>
            </a:endParaRPr>
          </a:p>
        </p:txBody>
      </p:sp>
      <p:pic>
        <p:nvPicPr>
          <p:cNvPr id="4" name="Object 3" descr="preencoded.png"/>
          <p:cNvPicPr>
            <a:picLocks noChangeAspect="1"/>
          </p:cNvPicPr>
          <p:nvPr/>
        </p:nvPicPr>
        <p:blipFill>
          <a:blip r:embed="rId3"/>
          <a:srcRect l="23956" r="23956"/>
          <a:stretch/>
        </p:blipFill>
        <p:spPr>
          <a:xfrm>
            <a:off x="0" y="0"/>
            <a:ext cx="5713571" cy="6856286"/>
          </a:xfrm>
          <a:prstGeom prst="rect">
            <a:avLst/>
          </a:prstGeom>
          <a:solidFill>
            <a:schemeClr val="bg1"/>
          </a:solidFill>
        </p:spPr>
      </p:pic>
      <p:pic>
        <p:nvPicPr>
          <p:cNvPr id="5" name="Picture 4">
            <a:extLst>
              <a:ext uri="{FF2B5EF4-FFF2-40B4-BE49-F238E27FC236}">
                <a16:creationId xmlns:a16="http://schemas.microsoft.com/office/drawing/2014/main" id="{07174235-894B-AAF8-CD62-1A0B0A5A1DFA}"/>
              </a:ext>
            </a:extLst>
          </p:cNvPr>
          <p:cNvPicPr>
            <a:picLocks noChangeAspect="1"/>
          </p:cNvPicPr>
          <p:nvPr/>
        </p:nvPicPr>
        <p:blipFill>
          <a:blip r:embed="rId4"/>
          <a:stretch>
            <a:fillRect/>
          </a:stretch>
        </p:blipFill>
        <p:spPr>
          <a:xfrm>
            <a:off x="0" y="1432091"/>
            <a:ext cx="5713571" cy="469438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Bias </a:t>
            </a:r>
            <a:r>
              <a:rPr lang="en-GB" sz="3188" dirty="0">
                <a:solidFill>
                  <a:srgbClr val="2A2921"/>
                </a:solidFill>
                <a:latin typeface="Montserrat" pitchFamily="34" charset="0"/>
                <a:ea typeface="Montserrat" pitchFamily="34" charset="-122"/>
                <a:cs typeface="Montserrat" pitchFamily="34" charset="-120"/>
              </a:rPr>
              <a:t>and</a:t>
            </a:r>
            <a:r>
              <a:rPr lang="zh-CN" altLang="en-US" sz="3188" dirty="0">
                <a:solidFill>
                  <a:srgbClr val="2A2921"/>
                </a:solidFill>
                <a:latin typeface="Montserrat" pitchFamily="34" charset="0"/>
                <a:ea typeface="Montserrat" pitchFamily="34" charset="-122"/>
                <a:cs typeface="Montserrat" pitchFamily="34" charset="-120"/>
              </a:rPr>
              <a:t> </a:t>
            </a:r>
            <a:r>
              <a:rPr lang="en-GB" altLang="zh-CN" sz="3188" dirty="0">
                <a:solidFill>
                  <a:srgbClr val="2A2921"/>
                </a:solidFill>
                <a:latin typeface="Montserrat" pitchFamily="34" charset="0"/>
                <a:ea typeface="Montserrat" pitchFamily="34" charset="-122"/>
                <a:cs typeface="Montserrat" pitchFamily="34" charset="-120"/>
              </a:rPr>
              <a:t>Fairness – Inductive Bias</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51698" y="2488827"/>
            <a:ext cx="837990" cy="647538"/>
          </a:xfrm>
          <a:prstGeom prst="rect">
            <a:avLst/>
          </a:prstGeom>
        </p:spPr>
      </p:pic>
      <p:sp>
        <p:nvSpPr>
          <p:cNvPr id="4" name="Object 3"/>
          <p:cNvSpPr/>
          <p:nvPr/>
        </p:nvSpPr>
        <p:spPr>
          <a:xfrm>
            <a:off x="1380780" y="3620242"/>
            <a:ext cx="4189952"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Minority loan repayment records ignored</a:t>
            </a:r>
            <a:endParaRPr lang="en-US" dirty="0"/>
          </a:p>
        </p:txBody>
      </p:sp>
      <p:sp>
        <p:nvSpPr>
          <p:cNvPr id="5" name="Object 4"/>
          <p:cNvSpPr/>
          <p:nvPr/>
        </p:nvSpPr>
        <p:spPr>
          <a:xfrm>
            <a:off x="1380780" y="3936174"/>
            <a:ext cx="4189952" cy="639801"/>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ML algorithms may assume minority individuals are less likely to repay loans, ignoring examples of those who have repaid</a:t>
            </a:r>
            <a:endParaRPr lang="en-US"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00304" y="2254426"/>
            <a:ext cx="818945" cy="1095101"/>
          </a:xfrm>
          <a:prstGeom prst="rect">
            <a:avLst/>
          </a:prstGeom>
        </p:spPr>
      </p:pic>
      <p:sp>
        <p:nvSpPr>
          <p:cNvPr id="7" name="Object 6"/>
          <p:cNvSpPr/>
          <p:nvPr/>
        </p:nvSpPr>
        <p:spPr>
          <a:xfrm>
            <a:off x="6806768" y="3620242"/>
            <a:ext cx="3812857"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Biased assumptions</a:t>
            </a:r>
            <a:endParaRPr lang="en-US" dirty="0"/>
          </a:p>
        </p:txBody>
      </p:sp>
      <p:sp>
        <p:nvSpPr>
          <p:cNvPr id="8" name="Object 7"/>
          <p:cNvSpPr/>
          <p:nvPr/>
        </p:nvSpPr>
        <p:spPr>
          <a:xfrm>
            <a:off x="6806768" y="3936174"/>
            <a:ext cx="3812857" cy="639801"/>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ML algorithms can make biased assumptions about minority groups that lead to unfair outcomes</a:t>
            </a:r>
            <a:endParaRPr lang="en-US" dirty="0"/>
          </a:p>
        </p:txBody>
      </p:sp>
      <p:sp>
        <p:nvSpPr>
          <p:cNvPr id="9" name="Object 8"/>
          <p:cNvSpPr/>
          <p:nvPr/>
        </p:nvSpPr>
        <p:spPr>
          <a:xfrm>
            <a:off x="0" y="5637390"/>
            <a:ext cx="12188952" cy="1218895"/>
          </a:xfrm>
          <a:prstGeom prst="rect">
            <a:avLst/>
          </a:prstGeom>
          <a:solidFill>
            <a:srgbClr val="F0B356"/>
          </a:solidFill>
        </p:spPr>
        <p:txBody>
          <a:bodyPr/>
          <a:lstStyle/>
          <a:p>
            <a:endParaRPr lang="en-GB"/>
          </a:p>
        </p:txBody>
      </p:sp>
      <p:sp>
        <p:nvSpPr>
          <p:cNvPr id="10" name="Object 9"/>
          <p:cNvSpPr/>
          <p:nvPr/>
        </p:nvSpPr>
        <p:spPr>
          <a:xfrm>
            <a:off x="2383204" y="5956596"/>
            <a:ext cx="7422544" cy="575920"/>
          </a:xfrm>
          <a:prstGeom prst="rect">
            <a:avLst/>
          </a:prstGeom>
          <a:noFill/>
        </p:spPr>
        <p:txBody>
          <a:bodyPr wrap="square" lIns="0" tIns="0" rIns="0" bIns="0" rtlCol="0" anchor="t"/>
          <a:lstStyle/>
          <a:p>
            <a:pPr algn="ctr">
              <a:lnSpc>
                <a:spcPts val="2268"/>
              </a:lnSpc>
              <a:buNone/>
            </a:pPr>
            <a:r>
              <a:rPr lang="en-US" sz="1800" dirty="0">
                <a:solidFill>
                  <a:srgbClr val="2A2921"/>
                </a:solidFill>
                <a:latin typeface="Montserrat" pitchFamily="34" charset="0"/>
                <a:ea typeface="Montserrat" pitchFamily="34" charset="-122"/>
                <a:cs typeface="Montserrat" pitchFamily="34" charset="-120"/>
              </a:rPr>
              <a:t>Inductive bias occurs when assumptions in ML algorithms cause biased and unfair treatment.</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Inductive Bias</a:t>
            </a:r>
            <a:endParaRPr lang="en-US" dirty="0"/>
          </a:p>
        </p:txBody>
      </p:sp>
      <p:sp>
        <p:nvSpPr>
          <p:cNvPr id="3" name="Object 2"/>
          <p:cNvSpPr/>
          <p:nvPr/>
        </p:nvSpPr>
        <p:spPr>
          <a:xfrm>
            <a:off x="952262" y="3130363"/>
            <a:ext cx="5446938" cy="1622912"/>
          </a:xfrm>
          <a:prstGeom prst="rect">
            <a:avLst/>
          </a:prstGeom>
          <a:noFill/>
        </p:spPr>
        <p:txBody>
          <a:bodyPr wrap="square" lIns="0" tIns="0" rIns="0" bIns="0" rtlCol="0" anchor="t"/>
          <a:lstStyle/>
          <a:p>
            <a:pPr marL="242900" indent="-242900" algn="l">
              <a:lnSpc>
                <a:spcPts val="2722"/>
              </a:lnSpc>
              <a:buSzPct val="100000"/>
              <a:buChar char="•"/>
            </a:pPr>
            <a:r>
              <a:rPr lang="en-US" sz="2160" dirty="0">
                <a:solidFill>
                  <a:srgbClr val="2A2921"/>
                </a:solidFill>
                <a:latin typeface="Montserrat" pitchFamily="34" charset="0"/>
                <a:ea typeface="Montserrat" pitchFamily="34" charset="-122"/>
                <a:cs typeface="Montserrat" pitchFamily="34" charset="-120"/>
              </a:rPr>
              <a:t>Occam's Razor</a:t>
            </a:r>
          </a:p>
          <a:p>
            <a:pPr lvl="1" algn="l">
              <a:lnSpc>
                <a:spcPts val="1932"/>
              </a:lnSpc>
              <a:spcBef>
                <a:spcPts val="396"/>
              </a:spcBef>
              <a:buNone/>
            </a:pPr>
            <a:r>
              <a:rPr lang="en-US" sz="1380" dirty="0">
                <a:solidFill>
                  <a:srgbClr val="5A5A4C"/>
                </a:solidFill>
                <a:latin typeface="Montserrat" pitchFamily="34" charset="0"/>
                <a:ea typeface="Montserrat" pitchFamily="34" charset="-122"/>
                <a:cs typeface="Montserrat" pitchFamily="34" charset="-120"/>
              </a:rPr>
              <a:t>Prefer simpler models, but may miss exceptions</a:t>
            </a:r>
          </a:p>
          <a:p>
            <a:pPr marL="242900" indent="-242900" algn="l">
              <a:lnSpc>
                <a:spcPts val="2722"/>
              </a:lnSpc>
              <a:spcBef>
                <a:spcPts val="2617"/>
              </a:spcBef>
              <a:buSzPct val="100000"/>
              <a:buChar char="•"/>
            </a:pPr>
            <a:r>
              <a:rPr lang="en-US" sz="2160" dirty="0">
                <a:solidFill>
                  <a:srgbClr val="2A2921"/>
                </a:solidFill>
                <a:latin typeface="Montserrat" pitchFamily="34" charset="0"/>
                <a:ea typeface="Montserrat" pitchFamily="34" charset="-122"/>
                <a:cs typeface="Montserrat" pitchFamily="34" charset="-120"/>
              </a:rPr>
              <a:t>Smoothness</a:t>
            </a:r>
          </a:p>
          <a:p>
            <a:pPr lvl="1" algn="l">
              <a:lnSpc>
                <a:spcPts val="1932"/>
              </a:lnSpc>
              <a:spcBef>
                <a:spcPts val="396"/>
              </a:spcBef>
              <a:buNone/>
            </a:pPr>
            <a:r>
              <a:rPr lang="en-US" sz="1380" dirty="0">
                <a:solidFill>
                  <a:srgbClr val="5A5A4C"/>
                </a:solidFill>
                <a:latin typeface="Montserrat" pitchFamily="34" charset="0"/>
                <a:ea typeface="Montserrat" pitchFamily="34" charset="-122"/>
                <a:cs typeface="Montserrat" pitchFamily="34" charset="-120"/>
              </a:rPr>
              <a:t>Prefer smoother decision boundaries and curves</a:t>
            </a:r>
            <a:endParaRPr lang="en-US" dirty="0"/>
          </a:p>
        </p:txBody>
      </p:sp>
      <p:sp>
        <p:nvSpPr>
          <p:cNvPr id="4" name="Object 3"/>
          <p:cNvSpPr/>
          <p:nvPr/>
        </p:nvSpPr>
        <p:spPr>
          <a:xfrm>
            <a:off x="6284928" y="3130363"/>
            <a:ext cx="5446938" cy="1622912"/>
          </a:xfrm>
          <a:prstGeom prst="rect">
            <a:avLst/>
          </a:prstGeom>
          <a:noFill/>
        </p:spPr>
        <p:txBody>
          <a:bodyPr wrap="square" lIns="0" tIns="0" rIns="0" bIns="0" rtlCol="0" anchor="t"/>
          <a:lstStyle/>
          <a:p>
            <a:pPr marL="242900" indent="-242900" algn="l">
              <a:lnSpc>
                <a:spcPts val="2722"/>
              </a:lnSpc>
              <a:buSzPct val="100000"/>
              <a:buChar char="•"/>
            </a:pPr>
            <a:r>
              <a:rPr lang="en-US" sz="2160" dirty="0">
                <a:solidFill>
                  <a:srgbClr val="2A2921"/>
                </a:solidFill>
                <a:latin typeface="Montserrat" pitchFamily="34" charset="0"/>
                <a:ea typeface="Montserrat" pitchFamily="34" charset="-122"/>
                <a:cs typeface="Montserrat" pitchFamily="34" charset="-120"/>
              </a:rPr>
              <a:t>Sparseness</a:t>
            </a:r>
          </a:p>
          <a:p>
            <a:pPr lvl="1" algn="l">
              <a:lnSpc>
                <a:spcPts val="1932"/>
              </a:lnSpc>
              <a:spcBef>
                <a:spcPts val="396"/>
              </a:spcBef>
              <a:buNone/>
            </a:pPr>
            <a:r>
              <a:rPr lang="en-US" sz="1380" dirty="0">
                <a:solidFill>
                  <a:srgbClr val="5A5A4C"/>
                </a:solidFill>
                <a:latin typeface="Montserrat" pitchFamily="34" charset="0"/>
                <a:ea typeface="Montserrat" pitchFamily="34" charset="-122"/>
                <a:cs typeface="Montserrat" pitchFamily="34" charset="-120"/>
              </a:rPr>
              <a:t>Prefer hypotheses with fewer features</a:t>
            </a:r>
          </a:p>
          <a:p>
            <a:pPr marL="242900" indent="-242900" algn="l">
              <a:lnSpc>
                <a:spcPts val="2722"/>
              </a:lnSpc>
              <a:spcBef>
                <a:spcPts val="2617"/>
              </a:spcBef>
              <a:buSzPct val="100000"/>
              <a:buChar char="•"/>
            </a:pPr>
            <a:r>
              <a:rPr lang="en-US" sz="2160" dirty="0">
                <a:solidFill>
                  <a:srgbClr val="2A2921"/>
                </a:solidFill>
                <a:latin typeface="Montserrat" pitchFamily="34" charset="0"/>
                <a:ea typeface="Montserrat" pitchFamily="34" charset="-122"/>
                <a:cs typeface="Montserrat" pitchFamily="34" charset="-120"/>
              </a:rPr>
              <a:t>Model Bias</a:t>
            </a:r>
          </a:p>
          <a:p>
            <a:pPr lvl="1" algn="l">
              <a:lnSpc>
                <a:spcPts val="1932"/>
              </a:lnSpc>
              <a:spcBef>
                <a:spcPts val="396"/>
              </a:spcBef>
              <a:buNone/>
            </a:pPr>
            <a:r>
              <a:rPr lang="en-US" sz="1380" dirty="0">
                <a:solidFill>
                  <a:srgbClr val="5A5A4C"/>
                </a:solidFill>
                <a:latin typeface="Montserrat" pitchFamily="34" charset="0"/>
                <a:ea typeface="Montserrat" pitchFamily="34" charset="-122"/>
                <a:cs typeface="Montserrat" pitchFamily="34" charset="-120"/>
              </a:rPr>
              <a:t>Learned model may not match target model</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Fairness Concepts</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66150" y="2591947"/>
            <a:ext cx="857036" cy="666583"/>
          </a:xfrm>
          <a:prstGeom prst="rect">
            <a:avLst/>
          </a:prstGeom>
        </p:spPr>
      </p:pic>
      <p:sp>
        <p:nvSpPr>
          <p:cNvPr id="4" name="Object 3"/>
          <p:cNvSpPr/>
          <p:nvPr/>
        </p:nvSpPr>
        <p:spPr>
          <a:xfrm>
            <a:off x="325674" y="3745702"/>
            <a:ext cx="3729058"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Equal treatment</a:t>
            </a:r>
            <a:endParaRPr lang="en-US" dirty="0"/>
          </a:p>
        </p:txBody>
      </p:sp>
      <p:sp>
        <p:nvSpPr>
          <p:cNvPr id="5" name="Object 4"/>
          <p:cNvSpPr/>
          <p:nvPr/>
        </p:nvSpPr>
        <p:spPr>
          <a:xfrm>
            <a:off x="325674" y="4061635"/>
            <a:ext cx="3729058" cy="639801"/>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All individuals should be treated equally and without bias, regardless of protected attributes</a:t>
            </a:r>
            <a:endParaRPr lang="en-US"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15068" y="2491552"/>
            <a:ext cx="761810" cy="895126"/>
          </a:xfrm>
          <a:prstGeom prst="rect">
            <a:avLst/>
          </a:prstGeom>
        </p:spPr>
      </p:pic>
      <p:sp>
        <p:nvSpPr>
          <p:cNvPr id="7" name="Object 6"/>
          <p:cNvSpPr/>
          <p:nvPr/>
        </p:nvSpPr>
        <p:spPr>
          <a:xfrm>
            <a:off x="4214235" y="3745702"/>
            <a:ext cx="3760482"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Protected attributes</a:t>
            </a:r>
            <a:endParaRPr lang="en-US" dirty="0"/>
          </a:p>
        </p:txBody>
      </p:sp>
      <p:sp>
        <p:nvSpPr>
          <p:cNvPr id="8" name="Object 7"/>
          <p:cNvSpPr/>
          <p:nvPr/>
        </p:nvSpPr>
        <p:spPr>
          <a:xfrm>
            <a:off x="4214235" y="4061635"/>
            <a:ext cx="3760482" cy="639801"/>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Attributes like race,, religion, national original, gender, marital status, age  etc. should not be used to discriminate against people.</a:t>
            </a:r>
            <a:endParaRPr lang="en-US" dirty="0"/>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75132" y="2502719"/>
            <a:ext cx="647538" cy="857036"/>
          </a:xfrm>
          <a:prstGeom prst="rect">
            <a:avLst/>
          </a:prstGeom>
        </p:spPr>
      </p:pic>
      <p:sp>
        <p:nvSpPr>
          <p:cNvPr id="10" name="Object 9"/>
          <p:cNvSpPr/>
          <p:nvPr/>
        </p:nvSpPr>
        <p:spPr>
          <a:xfrm>
            <a:off x="8123746" y="3745702"/>
            <a:ext cx="3750007"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Fairness metrics</a:t>
            </a:r>
            <a:endParaRPr lang="en-US" dirty="0"/>
          </a:p>
        </p:txBody>
      </p:sp>
      <p:sp>
        <p:nvSpPr>
          <p:cNvPr id="11" name="Object 10"/>
          <p:cNvSpPr/>
          <p:nvPr/>
        </p:nvSpPr>
        <p:spPr>
          <a:xfrm>
            <a:off x="8123746" y="4061635"/>
            <a:ext cx="3750007" cy="639801"/>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Metrics like demographic parity and equality of opportunity help evaluate model fairness across groups.</a:t>
            </a:r>
            <a:endParaRPr lang="en-US" dirty="0"/>
          </a:p>
        </p:txBody>
      </p:sp>
      <p:sp>
        <p:nvSpPr>
          <p:cNvPr id="12" name="Object 11"/>
          <p:cNvSpPr/>
          <p:nvPr/>
        </p:nvSpPr>
        <p:spPr>
          <a:xfrm>
            <a:off x="0" y="5932591"/>
            <a:ext cx="12188952" cy="923694"/>
          </a:xfrm>
          <a:prstGeom prst="rect">
            <a:avLst/>
          </a:prstGeom>
          <a:solidFill>
            <a:srgbClr val="14558C"/>
          </a:solidFill>
        </p:spPr>
        <p:txBody>
          <a:bodyPr/>
          <a:lstStyle/>
          <a:p>
            <a:endParaRPr lang="en-GB"/>
          </a:p>
        </p:txBody>
      </p:sp>
      <p:sp>
        <p:nvSpPr>
          <p:cNvPr id="13" name="Object 12"/>
          <p:cNvSpPr/>
          <p:nvPr/>
        </p:nvSpPr>
        <p:spPr>
          <a:xfrm>
            <a:off x="-95226" y="6251798"/>
            <a:ext cx="12379404" cy="287960"/>
          </a:xfrm>
          <a:prstGeom prst="rect">
            <a:avLst/>
          </a:prstGeom>
          <a:noFill/>
        </p:spPr>
        <p:txBody>
          <a:bodyPr wrap="square" lIns="0" tIns="0" rIns="0" bIns="0" rtlCol="0" anchor="t"/>
          <a:lstStyle/>
          <a:p>
            <a:pPr algn="ctr">
              <a:lnSpc>
                <a:spcPts val="2268"/>
              </a:lnSpc>
              <a:buNone/>
            </a:pPr>
            <a:r>
              <a:rPr lang="en-US" sz="1800" dirty="0">
                <a:solidFill>
                  <a:srgbClr val="FFFFFF"/>
                </a:solidFill>
                <a:latin typeface="Montserrat" pitchFamily="34" charset="0"/>
                <a:ea typeface="Montserrat" pitchFamily="34" charset="-122"/>
                <a:cs typeface="Montserrat" pitchFamily="34" charset="-120"/>
              </a:rPr>
              <a:t>Ensuring fairness and mitigating bias is crucial for building ethical, trustworthy ML systems.</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latin typeface="Montserrat" pitchFamily="34" charset="0"/>
                <a:ea typeface="Montserrat" pitchFamily="34" charset="-122"/>
                <a:cs typeface="Montserrat" pitchFamily="34" charset="-120"/>
              </a:rPr>
              <a:t>Fairness Metrics</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88471" y="2625465"/>
            <a:ext cx="809423" cy="609448"/>
          </a:xfrm>
          <a:prstGeom prst="rect">
            <a:avLst/>
          </a:prstGeom>
        </p:spPr>
      </p:pic>
      <p:sp>
        <p:nvSpPr>
          <p:cNvPr id="4" name="Object 3"/>
          <p:cNvSpPr/>
          <p:nvPr/>
        </p:nvSpPr>
        <p:spPr>
          <a:xfrm>
            <a:off x="346623" y="3745702"/>
            <a:ext cx="3687158" cy="230328"/>
          </a:xfrm>
          <a:prstGeom prst="rect">
            <a:avLst/>
          </a:prstGeom>
          <a:noFill/>
        </p:spPr>
        <p:txBody>
          <a:bodyPr wrap="square" lIns="0" tIns="0" rIns="0" bIns="0" rtlCol="0" anchor="t"/>
          <a:lstStyle/>
          <a:p>
            <a:pPr algn="ctr">
              <a:lnSpc>
                <a:spcPts val="1814"/>
              </a:lnSpc>
              <a:buNone/>
            </a:pPr>
            <a:r>
              <a:rPr lang="en-US" sz="1440" dirty="0">
                <a:latin typeface="Montserrat" pitchFamily="34" charset="0"/>
                <a:ea typeface="Montserrat" pitchFamily="34" charset="-122"/>
                <a:cs typeface="Montserrat" pitchFamily="34" charset="-120"/>
              </a:rPr>
              <a:t>Demographic parity</a:t>
            </a:r>
            <a:endParaRPr lang="en-US" dirty="0"/>
          </a:p>
        </p:txBody>
      </p:sp>
      <p:sp>
        <p:nvSpPr>
          <p:cNvPr id="5" name="Object 4"/>
          <p:cNvSpPr/>
          <p:nvPr/>
        </p:nvSpPr>
        <p:spPr>
          <a:xfrm>
            <a:off x="346623" y="4061635"/>
            <a:ext cx="3687158" cy="426534"/>
          </a:xfrm>
          <a:prstGeom prst="rect">
            <a:avLst/>
          </a:prstGeom>
          <a:noFill/>
        </p:spPr>
        <p:txBody>
          <a:bodyPr wrap="square" lIns="0" tIns="0" rIns="0" bIns="0" rtlCol="0" anchor="t"/>
          <a:lstStyle/>
          <a:p>
            <a:pPr algn="ctr">
              <a:lnSpc>
                <a:spcPts val="1680"/>
              </a:lnSpc>
              <a:spcBef>
                <a:spcPts val="661"/>
              </a:spcBef>
              <a:buNone/>
            </a:pPr>
            <a:r>
              <a:rPr lang="en-US" sz="1200" dirty="0">
                <a:latin typeface="Montserrat" pitchFamily="34" charset="0"/>
                <a:ea typeface="Montserrat" pitchFamily="34" charset="-122"/>
                <a:cs typeface="Montserrat" pitchFamily="34" charset="-120"/>
              </a:rPr>
              <a:t>The model predictions should be consistent across various demographic subgroups.</a:t>
            </a:r>
            <a:endParaRPr lang="en-US"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81147" y="2547350"/>
            <a:ext cx="1028443" cy="790377"/>
          </a:xfrm>
          <a:prstGeom prst="rect">
            <a:avLst/>
          </a:prstGeom>
        </p:spPr>
      </p:pic>
      <p:sp>
        <p:nvSpPr>
          <p:cNvPr id="7" name="Object 6"/>
          <p:cNvSpPr/>
          <p:nvPr/>
        </p:nvSpPr>
        <p:spPr>
          <a:xfrm>
            <a:off x="4250897" y="3745702"/>
            <a:ext cx="3687158" cy="230328"/>
          </a:xfrm>
          <a:prstGeom prst="rect">
            <a:avLst/>
          </a:prstGeom>
          <a:noFill/>
        </p:spPr>
        <p:txBody>
          <a:bodyPr wrap="square" lIns="0" tIns="0" rIns="0" bIns="0" rtlCol="0" anchor="t"/>
          <a:lstStyle/>
          <a:p>
            <a:pPr algn="ctr">
              <a:lnSpc>
                <a:spcPts val="1814"/>
              </a:lnSpc>
              <a:buNone/>
            </a:pPr>
            <a:r>
              <a:rPr lang="en-US" sz="1440" dirty="0">
                <a:latin typeface="Montserrat" pitchFamily="34" charset="0"/>
                <a:ea typeface="Montserrat" pitchFamily="34" charset="-122"/>
                <a:cs typeface="Montserrat" pitchFamily="34" charset="-120"/>
              </a:rPr>
              <a:t>Equality of odds</a:t>
            </a:r>
            <a:endParaRPr lang="en-US" dirty="0"/>
          </a:p>
        </p:txBody>
      </p:sp>
      <p:sp>
        <p:nvSpPr>
          <p:cNvPr id="8" name="Object 7"/>
          <p:cNvSpPr/>
          <p:nvPr/>
        </p:nvSpPr>
        <p:spPr>
          <a:xfrm>
            <a:off x="4250897" y="4061635"/>
            <a:ext cx="3687158" cy="426534"/>
          </a:xfrm>
          <a:prstGeom prst="rect">
            <a:avLst/>
          </a:prstGeom>
          <a:noFill/>
        </p:spPr>
        <p:txBody>
          <a:bodyPr wrap="square" lIns="0" tIns="0" rIns="0" bIns="0" rtlCol="0" anchor="t"/>
          <a:lstStyle/>
          <a:p>
            <a:pPr algn="ctr">
              <a:lnSpc>
                <a:spcPts val="1680"/>
              </a:lnSpc>
              <a:spcBef>
                <a:spcPts val="661"/>
              </a:spcBef>
              <a:buNone/>
            </a:pPr>
            <a:r>
              <a:rPr lang="en-US" sz="1200" dirty="0">
                <a:latin typeface="Montserrat" pitchFamily="34" charset="0"/>
                <a:ea typeface="Montserrat" pitchFamily="34" charset="-122"/>
                <a:cs typeface="Montserrat" pitchFamily="34" charset="-120"/>
              </a:rPr>
              <a:t>The true positive rate and true negative rate should be equal for different subgroups.</a:t>
            </a:r>
            <a:endParaRPr lang="en-US" dirty="0"/>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85859" y="2379906"/>
            <a:ext cx="818945" cy="1095101"/>
          </a:xfrm>
          <a:prstGeom prst="rect">
            <a:avLst/>
          </a:prstGeom>
        </p:spPr>
      </p:pic>
      <p:sp>
        <p:nvSpPr>
          <p:cNvPr id="10" name="Object 9"/>
          <p:cNvSpPr/>
          <p:nvPr/>
        </p:nvSpPr>
        <p:spPr>
          <a:xfrm>
            <a:off x="8238970" y="3745702"/>
            <a:ext cx="3519560" cy="230328"/>
          </a:xfrm>
          <a:prstGeom prst="rect">
            <a:avLst/>
          </a:prstGeom>
          <a:noFill/>
        </p:spPr>
        <p:txBody>
          <a:bodyPr wrap="square" lIns="0" tIns="0" rIns="0" bIns="0" rtlCol="0" anchor="t"/>
          <a:lstStyle/>
          <a:p>
            <a:pPr algn="ctr">
              <a:lnSpc>
                <a:spcPts val="1814"/>
              </a:lnSpc>
              <a:buNone/>
            </a:pPr>
            <a:r>
              <a:rPr lang="en-US" sz="1440" dirty="0">
                <a:latin typeface="Montserrat" pitchFamily="34" charset="0"/>
                <a:ea typeface="Montserrat" pitchFamily="34" charset="-122"/>
                <a:cs typeface="Montserrat" pitchFamily="34" charset="-120"/>
              </a:rPr>
              <a:t>Equality of opportunity</a:t>
            </a:r>
            <a:endParaRPr lang="en-US" dirty="0"/>
          </a:p>
        </p:txBody>
      </p:sp>
      <p:sp>
        <p:nvSpPr>
          <p:cNvPr id="11" name="Object 10"/>
          <p:cNvSpPr/>
          <p:nvPr/>
        </p:nvSpPr>
        <p:spPr>
          <a:xfrm>
            <a:off x="8238970" y="4061635"/>
            <a:ext cx="3519560" cy="639801"/>
          </a:xfrm>
          <a:prstGeom prst="rect">
            <a:avLst/>
          </a:prstGeom>
          <a:noFill/>
        </p:spPr>
        <p:txBody>
          <a:bodyPr wrap="square" lIns="0" tIns="0" rIns="0" bIns="0" rtlCol="0" anchor="t"/>
          <a:lstStyle/>
          <a:p>
            <a:pPr algn="ctr">
              <a:lnSpc>
                <a:spcPts val="1680"/>
              </a:lnSpc>
              <a:spcBef>
                <a:spcPts val="661"/>
              </a:spcBef>
              <a:buNone/>
            </a:pPr>
            <a:r>
              <a:rPr lang="en-US" sz="1200" dirty="0">
                <a:latin typeface="Montserrat" pitchFamily="34" charset="0"/>
                <a:ea typeface="Montserrat" pitchFamily="34" charset="-122"/>
                <a:cs typeface="Montserrat" pitchFamily="34" charset="-120"/>
              </a:rPr>
              <a:t>The probability of true positives should be equalized across groupings of a protected category.</a:t>
            </a:r>
            <a:endParaRPr lang="en-US" dirty="0"/>
          </a:p>
        </p:txBody>
      </p:sp>
      <p:sp>
        <p:nvSpPr>
          <p:cNvPr id="12" name="Object 11"/>
          <p:cNvSpPr/>
          <p:nvPr/>
        </p:nvSpPr>
        <p:spPr>
          <a:xfrm>
            <a:off x="0" y="5932591"/>
            <a:ext cx="12188952" cy="923694"/>
          </a:xfrm>
          <a:prstGeom prst="rect">
            <a:avLst/>
          </a:prstGeom>
          <a:solidFill>
            <a:srgbClr val="F0B356"/>
          </a:solidFill>
        </p:spPr>
        <p:txBody>
          <a:bodyPr/>
          <a:lstStyle/>
          <a:p>
            <a:endParaRPr lang="en-GB"/>
          </a:p>
        </p:txBody>
      </p:sp>
      <p:sp>
        <p:nvSpPr>
          <p:cNvPr id="13" name="Object 12"/>
          <p:cNvSpPr/>
          <p:nvPr/>
        </p:nvSpPr>
        <p:spPr>
          <a:xfrm>
            <a:off x="-95226" y="6103841"/>
            <a:ext cx="12379404" cy="741116"/>
          </a:xfrm>
          <a:prstGeom prst="rect">
            <a:avLst/>
          </a:prstGeom>
          <a:noFill/>
        </p:spPr>
        <p:txBody>
          <a:bodyPr wrap="square" lIns="0" tIns="0" rIns="0" bIns="0" rtlCol="0" anchor="t"/>
          <a:lstStyle/>
          <a:p>
            <a:pPr algn="ctr">
              <a:lnSpc>
                <a:spcPts val="2268"/>
              </a:lnSpc>
              <a:buNone/>
            </a:pPr>
            <a:r>
              <a:rPr lang="en-US" sz="1600" dirty="0">
                <a:solidFill>
                  <a:srgbClr val="2A2921"/>
                </a:solidFill>
                <a:ea typeface="Montserrat" pitchFamily="34" charset="-122"/>
                <a:cs typeface="Montserrat" pitchFamily="34" charset="-120"/>
              </a:rPr>
              <a:t>Using metrics like these can help measure and improve fairness in machine learning models.</a:t>
            </a:r>
          </a:p>
          <a:p>
            <a:pPr algn="ctr">
              <a:lnSpc>
                <a:spcPts val="2268"/>
              </a:lnSpc>
            </a:pPr>
            <a:r>
              <a:rPr lang="en-US" sz="1600" dirty="0"/>
              <a:t>More fairness metric, please refer to the working paper from Amazon </a:t>
            </a:r>
            <a:r>
              <a:rPr lang="en-US" sz="1600" dirty="0">
                <a:hlinkClick r:id="rId9"/>
              </a:rPr>
              <a:t>Fairness Measures for Machine Learning in Finance</a:t>
            </a:r>
            <a:endParaRPr lang="en-US" sz="1600" dirty="0"/>
          </a:p>
          <a:p>
            <a:pPr algn="ctr">
              <a:lnSpc>
                <a:spcPts val="2268"/>
              </a:lnSpc>
              <a:buNone/>
            </a:pP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Data Debiasing</a:t>
            </a:r>
            <a:endParaRPr lang="en-US" dirty="0"/>
          </a:p>
        </p:txBody>
      </p:sp>
      <p:pic>
        <p:nvPicPr>
          <p:cNvPr id="6" name="Object 5"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90444" y="2287954"/>
            <a:ext cx="1180805" cy="1047488"/>
          </a:xfrm>
          <a:prstGeom prst="rect">
            <a:avLst/>
          </a:prstGeom>
        </p:spPr>
      </p:pic>
      <p:sp>
        <p:nvSpPr>
          <p:cNvPr id="7" name="Object 6"/>
          <p:cNvSpPr/>
          <p:nvPr/>
        </p:nvSpPr>
        <p:spPr>
          <a:xfrm>
            <a:off x="1316512" y="3627291"/>
            <a:ext cx="3182345"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Fairness through Unawareness</a:t>
            </a:r>
            <a:endParaRPr lang="en-US" dirty="0"/>
          </a:p>
        </p:txBody>
      </p:sp>
      <p:sp>
        <p:nvSpPr>
          <p:cNvPr id="8" name="Object 7"/>
          <p:cNvSpPr/>
          <p:nvPr/>
        </p:nvSpPr>
        <p:spPr>
          <a:xfrm>
            <a:off x="1919180" y="3936174"/>
            <a:ext cx="2325423" cy="426534"/>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Remove features correlated with protected attributes</a:t>
            </a:r>
            <a:endParaRPr lang="en-US" dirty="0"/>
          </a:p>
        </p:txBody>
      </p:sp>
      <p:pic>
        <p:nvPicPr>
          <p:cNvPr id="9" name="Object 8"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12562" y="2371640"/>
            <a:ext cx="790377" cy="933217"/>
          </a:xfrm>
          <a:prstGeom prst="rect">
            <a:avLst/>
          </a:prstGeom>
        </p:spPr>
      </p:pic>
      <p:sp>
        <p:nvSpPr>
          <p:cNvPr id="10" name="Object 9"/>
          <p:cNvSpPr/>
          <p:nvPr/>
        </p:nvSpPr>
        <p:spPr>
          <a:xfrm>
            <a:off x="4894461" y="3636972"/>
            <a:ext cx="2639670"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Equalize data points</a:t>
            </a:r>
            <a:endParaRPr lang="en-US" dirty="0"/>
          </a:p>
        </p:txBody>
      </p:sp>
      <p:sp>
        <p:nvSpPr>
          <p:cNvPr id="11" name="Object 10"/>
          <p:cNvSpPr/>
          <p:nvPr/>
        </p:nvSpPr>
        <p:spPr>
          <a:xfrm>
            <a:off x="4894461" y="3952904"/>
            <a:ext cx="2639670" cy="639801"/>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Use sampling to have equal data points (or ratio) for each protected group</a:t>
            </a:r>
            <a:endParaRPr lang="en-US" dirty="0"/>
          </a:p>
        </p:txBody>
      </p:sp>
      <p:pic>
        <p:nvPicPr>
          <p:cNvPr id="12" name="Object 11"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57343" y="2299112"/>
            <a:ext cx="876081" cy="1028443"/>
          </a:xfrm>
          <a:prstGeom prst="rect">
            <a:avLst/>
          </a:prstGeom>
        </p:spPr>
      </p:pic>
      <p:sp>
        <p:nvSpPr>
          <p:cNvPr id="13" name="Object 12"/>
          <p:cNvSpPr/>
          <p:nvPr/>
        </p:nvSpPr>
        <p:spPr>
          <a:xfrm>
            <a:off x="7966995" y="3620242"/>
            <a:ext cx="2451122"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Data augmentation</a:t>
            </a:r>
            <a:endParaRPr lang="en-US" dirty="0"/>
          </a:p>
        </p:txBody>
      </p:sp>
      <p:sp>
        <p:nvSpPr>
          <p:cNvPr id="14" name="Object 13"/>
          <p:cNvSpPr/>
          <p:nvPr/>
        </p:nvSpPr>
        <p:spPr>
          <a:xfrm>
            <a:off x="7966995" y="3936174"/>
            <a:ext cx="2451122" cy="639801"/>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Generate more minority data synthetically to balance the dataset</a:t>
            </a:r>
            <a:endParaRPr lang="en-US" dirty="0"/>
          </a:p>
        </p:txBody>
      </p:sp>
      <p:sp>
        <p:nvSpPr>
          <p:cNvPr id="15" name="Object 14"/>
          <p:cNvSpPr/>
          <p:nvPr/>
        </p:nvSpPr>
        <p:spPr>
          <a:xfrm>
            <a:off x="0" y="5637390"/>
            <a:ext cx="12188952" cy="1218895"/>
          </a:xfrm>
          <a:prstGeom prst="rect">
            <a:avLst/>
          </a:prstGeom>
          <a:solidFill>
            <a:srgbClr val="62A8BB"/>
          </a:solidFill>
        </p:spPr>
        <p:txBody>
          <a:bodyPr/>
          <a:lstStyle/>
          <a:p>
            <a:endParaRPr lang="en-GB"/>
          </a:p>
        </p:txBody>
      </p:sp>
      <p:sp>
        <p:nvSpPr>
          <p:cNvPr id="16" name="Object 15"/>
          <p:cNvSpPr/>
          <p:nvPr/>
        </p:nvSpPr>
        <p:spPr>
          <a:xfrm>
            <a:off x="1316512" y="5956596"/>
            <a:ext cx="9555929" cy="575920"/>
          </a:xfrm>
          <a:prstGeom prst="rect">
            <a:avLst/>
          </a:prstGeom>
          <a:noFill/>
        </p:spPr>
        <p:txBody>
          <a:bodyPr wrap="square" lIns="0" tIns="0" rIns="0" bIns="0" rtlCol="0" anchor="t"/>
          <a:lstStyle/>
          <a:p>
            <a:pPr algn="ctr">
              <a:lnSpc>
                <a:spcPts val="2268"/>
              </a:lnSpc>
              <a:buNone/>
            </a:pPr>
            <a:r>
              <a:rPr lang="en-US" sz="1800" dirty="0">
                <a:solidFill>
                  <a:srgbClr val="FFFFFF"/>
                </a:solidFill>
                <a:latin typeface="Montserrat" pitchFamily="34" charset="0"/>
                <a:ea typeface="Montserrat" pitchFamily="34" charset="-122"/>
                <a:cs typeface="Montserrat" pitchFamily="34" charset="-120"/>
              </a:rPr>
              <a:t>By removing correlated features, equalizing and augmenting data, we can reduce bias caused by imbalanced training data.</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Model Debiasing</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77740" y="2377226"/>
            <a:ext cx="618970" cy="885604"/>
          </a:xfrm>
          <a:prstGeom prst="rect">
            <a:avLst/>
          </a:prstGeom>
        </p:spPr>
      </p:pic>
      <p:sp>
        <p:nvSpPr>
          <p:cNvPr id="4" name="Object 3"/>
          <p:cNvSpPr/>
          <p:nvPr/>
        </p:nvSpPr>
        <p:spPr>
          <a:xfrm>
            <a:off x="419947" y="3620242"/>
            <a:ext cx="3540510"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Change model type</a:t>
            </a:r>
            <a:endParaRPr lang="en-US" dirty="0"/>
          </a:p>
        </p:txBody>
      </p:sp>
      <p:sp>
        <p:nvSpPr>
          <p:cNvPr id="5" name="Object 4"/>
          <p:cNvSpPr/>
          <p:nvPr/>
        </p:nvSpPr>
        <p:spPr>
          <a:xfrm>
            <a:off x="419947" y="3936174"/>
            <a:ext cx="3540510" cy="639801"/>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Trying different model types like neural networks, random forests etc to see which has lower bias</a:t>
            </a:r>
            <a:endParaRPr lang="en-US"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81147" y="2421870"/>
            <a:ext cx="1028443" cy="790377"/>
          </a:xfrm>
          <a:prstGeom prst="rect">
            <a:avLst/>
          </a:prstGeom>
        </p:spPr>
      </p:pic>
      <p:sp>
        <p:nvSpPr>
          <p:cNvPr id="7" name="Object 6"/>
          <p:cNvSpPr/>
          <p:nvPr/>
        </p:nvSpPr>
        <p:spPr>
          <a:xfrm>
            <a:off x="4523244" y="3620242"/>
            <a:ext cx="3142464"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Ensemble modeling</a:t>
            </a:r>
            <a:endParaRPr lang="en-US" dirty="0"/>
          </a:p>
        </p:txBody>
      </p:sp>
      <p:sp>
        <p:nvSpPr>
          <p:cNvPr id="8" name="Object 7"/>
          <p:cNvSpPr/>
          <p:nvPr/>
        </p:nvSpPr>
        <p:spPr>
          <a:xfrm>
            <a:off x="4523244" y="3936174"/>
            <a:ext cx="3142464" cy="426534"/>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Using multiple models together and combining predictions to reduce bias</a:t>
            </a:r>
            <a:endParaRPr lang="en-US" dirty="0"/>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52376" y="2276803"/>
            <a:ext cx="895126" cy="1066533"/>
          </a:xfrm>
          <a:prstGeom prst="rect">
            <a:avLst/>
          </a:prstGeom>
        </p:spPr>
      </p:pic>
      <p:sp>
        <p:nvSpPr>
          <p:cNvPr id="10" name="Object 9"/>
          <p:cNvSpPr/>
          <p:nvPr/>
        </p:nvSpPr>
        <p:spPr>
          <a:xfrm>
            <a:off x="8296582" y="3620242"/>
            <a:ext cx="3404336"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Multi-task learning</a:t>
            </a:r>
            <a:endParaRPr lang="en-US" dirty="0"/>
          </a:p>
        </p:txBody>
      </p:sp>
      <p:sp>
        <p:nvSpPr>
          <p:cNvPr id="11" name="Object 10"/>
          <p:cNvSpPr/>
          <p:nvPr/>
        </p:nvSpPr>
        <p:spPr>
          <a:xfrm>
            <a:off x="8296582" y="3936174"/>
            <a:ext cx="3404336" cy="426534"/>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Training model on multiple objectives to learn more generalized representations</a:t>
            </a:r>
            <a:endParaRPr lang="en-US" dirty="0"/>
          </a:p>
        </p:txBody>
      </p:sp>
      <p:sp>
        <p:nvSpPr>
          <p:cNvPr id="12" name="Object 11"/>
          <p:cNvSpPr/>
          <p:nvPr/>
        </p:nvSpPr>
        <p:spPr>
          <a:xfrm>
            <a:off x="0" y="5637390"/>
            <a:ext cx="12188952" cy="1218895"/>
          </a:xfrm>
          <a:prstGeom prst="rect">
            <a:avLst/>
          </a:prstGeom>
          <a:solidFill>
            <a:srgbClr val="14558C"/>
          </a:solidFill>
        </p:spPr>
        <p:txBody>
          <a:bodyPr/>
          <a:lstStyle/>
          <a:p>
            <a:endParaRPr lang="en-GB"/>
          </a:p>
        </p:txBody>
      </p:sp>
      <p:sp>
        <p:nvSpPr>
          <p:cNvPr id="13" name="Object 12"/>
          <p:cNvSpPr/>
          <p:nvPr/>
        </p:nvSpPr>
        <p:spPr>
          <a:xfrm>
            <a:off x="2403390" y="5956596"/>
            <a:ext cx="7382172" cy="575920"/>
          </a:xfrm>
          <a:prstGeom prst="rect">
            <a:avLst/>
          </a:prstGeom>
          <a:noFill/>
        </p:spPr>
        <p:txBody>
          <a:bodyPr wrap="square" lIns="0" tIns="0" rIns="0" bIns="0" rtlCol="0" anchor="t"/>
          <a:lstStyle/>
          <a:p>
            <a:pPr algn="ctr">
              <a:lnSpc>
                <a:spcPts val="2268"/>
              </a:lnSpc>
              <a:buNone/>
            </a:pPr>
            <a:r>
              <a:rPr lang="en-US" sz="1800" dirty="0">
                <a:solidFill>
                  <a:srgbClr val="FFFFFF"/>
                </a:solidFill>
                <a:latin typeface="Montserrat" pitchFamily="34" charset="0"/>
                <a:ea typeface="Montserrat" pitchFamily="34" charset="-122"/>
                <a:cs typeface="Montserrat" pitchFamily="34" charset="-120"/>
              </a:rPr>
              <a:t>By changing the model architecture and training process, we can reduce inherent bias and improve fairness.</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76131"/>
            <a:ext cx="3829997" cy="5913546"/>
          </a:xfrm>
          <a:prstGeom prst="rect">
            <a:avLst/>
          </a:prstGeom>
          <a:solidFill>
            <a:srgbClr val="62A8BB"/>
          </a:solidFill>
        </p:spPr>
        <p:txBody>
          <a:bodyPr/>
          <a:lstStyle/>
          <a:p>
            <a:endParaRPr lang="en-GB"/>
          </a:p>
        </p:txBody>
      </p:sp>
      <p:pic>
        <p:nvPicPr>
          <p:cNvPr id="3" name="Object 2" descr="preencoded.png"/>
          <p:cNvPicPr>
            <a:picLocks noChangeAspect="1"/>
          </p:cNvPicPr>
          <p:nvPr/>
        </p:nvPicPr>
        <p:blipFill>
          <a:blip r:embed="rId3"/>
          <a:srcRect l="28411" r="28411"/>
          <a:stretch/>
        </p:blipFill>
        <p:spPr>
          <a:xfrm>
            <a:off x="476131" y="476131"/>
            <a:ext cx="3829997" cy="5913546"/>
          </a:xfrm>
          <a:prstGeom prst="rect">
            <a:avLst/>
          </a:prstGeom>
        </p:spPr>
      </p:pic>
      <p:sp>
        <p:nvSpPr>
          <p:cNvPr id="4" name="Object 3"/>
          <p:cNvSpPr/>
          <p:nvPr/>
        </p:nvSpPr>
        <p:spPr>
          <a:xfrm>
            <a:off x="4555621" y="2585689"/>
            <a:ext cx="7374316"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Drift</a:t>
            </a:r>
            <a:endParaRPr lang="en-US" dirty="0"/>
          </a:p>
        </p:txBody>
      </p:sp>
      <p:sp>
        <p:nvSpPr>
          <p:cNvPr id="5" name="Object 4"/>
          <p:cNvSpPr/>
          <p:nvPr/>
        </p:nvSpPr>
        <p:spPr>
          <a:xfrm>
            <a:off x="4555621" y="3201683"/>
            <a:ext cx="7374316" cy="1023682"/>
          </a:xfrm>
          <a:prstGeom prst="rect">
            <a:avLst/>
          </a:prstGeom>
          <a:noFill/>
        </p:spPr>
        <p:txBody>
          <a:bodyPr wrap="square" lIns="0" tIns="0" rIns="0" bIns="0" rtlCol="0" anchor="t"/>
          <a:lstStyle/>
          <a:p>
            <a:pPr algn="ctr">
              <a:lnSpc>
                <a:spcPts val="2016"/>
              </a:lnSpc>
              <a:spcBef>
                <a:spcPts val="819"/>
              </a:spcBef>
              <a:buNone/>
            </a:pPr>
            <a:r>
              <a:rPr lang="en-US" sz="1440" dirty="0">
                <a:solidFill>
                  <a:srgbClr val="5A5A4C"/>
                </a:solidFill>
                <a:latin typeface="Montserrat" pitchFamily="34" charset="0"/>
                <a:ea typeface="Montserrat" pitchFamily="34" charset="-122"/>
                <a:cs typeface="Montserrat" pitchFamily="34" charset="-120"/>
              </a:rPr>
              <a:t>The statistical properties of a dataset change over time. This concept drift can impact the performance and accuracy of machine learning models, which are often trained on historical data. When new data deviates from the training distribution, predictive performance may decline.</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latin typeface="Montserrat" pitchFamily="34" charset="0"/>
                <a:ea typeface="Montserrat" pitchFamily="34" charset="-122"/>
                <a:cs typeface="Montserrat" pitchFamily="34" charset="-120"/>
              </a:rPr>
              <a:t>Causes of Drift</a:t>
            </a:r>
            <a:endParaRPr lang="en-US" dirty="0"/>
          </a:p>
        </p:txBody>
      </p:sp>
      <p:sp>
        <p:nvSpPr>
          <p:cNvPr id="3" name="Object 2"/>
          <p:cNvSpPr/>
          <p:nvPr/>
        </p:nvSpPr>
        <p:spPr>
          <a:xfrm>
            <a:off x="476131" y="1523619"/>
            <a:ext cx="5523119" cy="2333042"/>
          </a:xfrm>
          <a:prstGeom prst="rect">
            <a:avLst/>
          </a:prstGeom>
          <a:noFill/>
          <a:ln w="25400">
            <a:solidFill>
              <a:srgbClr val="62A8BB"/>
            </a:solidFill>
            <a:prstDash val="solid"/>
            <a:miter lim="800000"/>
          </a:ln>
        </p:spPr>
        <p:txBody>
          <a:bodyPr/>
          <a:lstStyle/>
          <a:p>
            <a:endParaRPr lang="en-GB"/>
          </a:p>
        </p:txBody>
      </p:sp>
      <p:sp>
        <p:nvSpPr>
          <p:cNvPr id="4" name="Object 3"/>
          <p:cNvSpPr/>
          <p:nvPr/>
        </p:nvSpPr>
        <p:spPr>
          <a:xfrm>
            <a:off x="761810" y="1739366"/>
            <a:ext cx="5551687" cy="326249"/>
          </a:xfrm>
          <a:prstGeom prst="rect">
            <a:avLst/>
          </a:prstGeom>
          <a:noFill/>
        </p:spPr>
        <p:txBody>
          <a:bodyPr wrap="square" lIns="0" tIns="0" rIns="0" bIns="0" rtlCol="0" anchor="t"/>
          <a:lstStyle/>
          <a:p>
            <a:pPr algn="l">
              <a:lnSpc>
                <a:spcPts val="2570"/>
              </a:lnSpc>
              <a:buNone/>
            </a:pPr>
            <a:r>
              <a:rPr lang="en-US" sz="2040" dirty="0">
                <a:latin typeface="Montserrat" pitchFamily="34" charset="0"/>
                <a:ea typeface="Montserrat" pitchFamily="34" charset="-122"/>
                <a:cs typeface="Montserrat" pitchFamily="34" charset="-120"/>
              </a:rPr>
              <a:t>Seasonal Variations</a:t>
            </a:r>
            <a:endParaRPr lang="en-US" dirty="0"/>
          </a:p>
        </p:txBody>
      </p:sp>
      <p:sp>
        <p:nvSpPr>
          <p:cNvPr id="5" name="Object 4"/>
          <p:cNvSpPr/>
          <p:nvPr/>
        </p:nvSpPr>
        <p:spPr>
          <a:xfrm>
            <a:off x="761810" y="2211331"/>
            <a:ext cx="5113645" cy="533267"/>
          </a:xfrm>
          <a:prstGeom prst="rect">
            <a:avLst/>
          </a:prstGeom>
          <a:noFill/>
        </p:spPr>
        <p:txBody>
          <a:bodyPr wrap="square" lIns="0" tIns="0" rIns="0" bIns="0" rtlCol="0" anchor="t"/>
          <a:lstStyle/>
          <a:p>
            <a:pPr algn="l">
              <a:lnSpc>
                <a:spcPts val="2100"/>
              </a:lnSpc>
              <a:spcBef>
                <a:spcPts val="1125"/>
              </a:spcBef>
              <a:buNone/>
            </a:pPr>
            <a:r>
              <a:rPr lang="en-US" sz="1500" dirty="0">
                <a:latin typeface="Montserrat" pitchFamily="34" charset="0"/>
                <a:ea typeface="Montserrat" pitchFamily="34" charset="-122"/>
                <a:cs typeface="Montserrat" pitchFamily="34" charset="-120"/>
              </a:rPr>
              <a:t>Data distributions can change due to seasonal factors like holidays, weather, etc.</a:t>
            </a:r>
            <a:endParaRPr lang="en-US" dirty="0"/>
          </a:p>
        </p:txBody>
      </p:sp>
      <p:sp>
        <p:nvSpPr>
          <p:cNvPr id="6" name="Object 5"/>
          <p:cNvSpPr/>
          <p:nvPr/>
        </p:nvSpPr>
        <p:spPr>
          <a:xfrm>
            <a:off x="6189702" y="1523619"/>
            <a:ext cx="5523119" cy="2333042"/>
          </a:xfrm>
          <a:prstGeom prst="rect">
            <a:avLst/>
          </a:prstGeom>
          <a:noFill/>
          <a:ln w="25400">
            <a:solidFill>
              <a:srgbClr val="62A8BB"/>
            </a:solidFill>
            <a:prstDash val="solid"/>
            <a:miter lim="800000"/>
          </a:ln>
        </p:spPr>
        <p:txBody>
          <a:bodyPr/>
          <a:lstStyle/>
          <a:p>
            <a:endParaRPr lang="en-GB"/>
          </a:p>
        </p:txBody>
      </p:sp>
      <p:sp>
        <p:nvSpPr>
          <p:cNvPr id="7" name="Object 6"/>
          <p:cNvSpPr/>
          <p:nvPr/>
        </p:nvSpPr>
        <p:spPr>
          <a:xfrm>
            <a:off x="6475381" y="1739366"/>
            <a:ext cx="5551687" cy="326249"/>
          </a:xfrm>
          <a:prstGeom prst="rect">
            <a:avLst/>
          </a:prstGeom>
          <a:noFill/>
        </p:spPr>
        <p:txBody>
          <a:bodyPr wrap="square" lIns="0" tIns="0" rIns="0" bIns="0" rtlCol="0" anchor="t"/>
          <a:lstStyle/>
          <a:p>
            <a:pPr algn="l">
              <a:lnSpc>
                <a:spcPts val="2570"/>
              </a:lnSpc>
              <a:buNone/>
            </a:pPr>
            <a:r>
              <a:rPr lang="en-US" sz="2040" dirty="0">
                <a:latin typeface="Montserrat" pitchFamily="34" charset="0"/>
                <a:ea typeface="Montserrat" pitchFamily="34" charset="-122"/>
                <a:cs typeface="Montserrat" pitchFamily="34" charset="-120"/>
              </a:rPr>
              <a:t>Changing User Behavior</a:t>
            </a:r>
            <a:endParaRPr lang="en-US" dirty="0"/>
          </a:p>
        </p:txBody>
      </p:sp>
      <p:sp>
        <p:nvSpPr>
          <p:cNvPr id="8" name="Object 7"/>
          <p:cNvSpPr/>
          <p:nvPr/>
        </p:nvSpPr>
        <p:spPr>
          <a:xfrm>
            <a:off x="6475381" y="2211331"/>
            <a:ext cx="5551687" cy="533267"/>
          </a:xfrm>
          <a:prstGeom prst="rect">
            <a:avLst/>
          </a:prstGeom>
          <a:noFill/>
        </p:spPr>
        <p:txBody>
          <a:bodyPr wrap="square" lIns="0" tIns="0" rIns="0" bIns="0" rtlCol="0" anchor="t"/>
          <a:lstStyle/>
          <a:p>
            <a:pPr algn="l">
              <a:lnSpc>
                <a:spcPts val="2100"/>
              </a:lnSpc>
              <a:spcBef>
                <a:spcPts val="1125"/>
              </a:spcBef>
              <a:buNone/>
            </a:pPr>
            <a:r>
              <a:rPr lang="en-US" sz="1500" dirty="0">
                <a:latin typeface="Montserrat" pitchFamily="34" charset="0"/>
                <a:ea typeface="Montserrat" pitchFamily="34" charset="-122"/>
                <a:cs typeface="Montserrat" pitchFamily="34" charset="-120"/>
              </a:rPr>
              <a:t>User preferences and demographics evolve over time, altering data patterns.</a:t>
            </a:r>
            <a:endParaRPr lang="en-US" dirty="0"/>
          </a:p>
        </p:txBody>
      </p:sp>
      <p:sp>
        <p:nvSpPr>
          <p:cNvPr id="9" name="Object 8"/>
          <p:cNvSpPr/>
          <p:nvPr/>
        </p:nvSpPr>
        <p:spPr>
          <a:xfrm>
            <a:off x="476131" y="4047113"/>
            <a:ext cx="5523119" cy="2333042"/>
          </a:xfrm>
          <a:prstGeom prst="rect">
            <a:avLst/>
          </a:prstGeom>
          <a:noFill/>
          <a:ln w="25400">
            <a:solidFill>
              <a:srgbClr val="62A8BB"/>
            </a:solidFill>
            <a:prstDash val="solid"/>
            <a:miter lim="800000"/>
          </a:ln>
        </p:spPr>
        <p:txBody>
          <a:bodyPr/>
          <a:lstStyle/>
          <a:p>
            <a:endParaRPr lang="en-GB"/>
          </a:p>
        </p:txBody>
      </p:sp>
      <p:sp>
        <p:nvSpPr>
          <p:cNvPr id="10" name="Object 9"/>
          <p:cNvSpPr/>
          <p:nvPr/>
        </p:nvSpPr>
        <p:spPr>
          <a:xfrm>
            <a:off x="761810" y="4262860"/>
            <a:ext cx="5551687" cy="326249"/>
          </a:xfrm>
          <a:prstGeom prst="rect">
            <a:avLst/>
          </a:prstGeom>
          <a:noFill/>
        </p:spPr>
        <p:txBody>
          <a:bodyPr wrap="square" lIns="0" tIns="0" rIns="0" bIns="0" rtlCol="0" anchor="t"/>
          <a:lstStyle/>
          <a:p>
            <a:pPr algn="l">
              <a:lnSpc>
                <a:spcPts val="2570"/>
              </a:lnSpc>
              <a:buNone/>
            </a:pPr>
            <a:r>
              <a:rPr lang="en-US" sz="2040" dirty="0">
                <a:latin typeface="Montserrat" pitchFamily="34" charset="0"/>
                <a:ea typeface="Montserrat" pitchFamily="34" charset="-122"/>
                <a:cs typeface="Montserrat" pitchFamily="34" charset="-120"/>
              </a:rPr>
              <a:t>Instrumentation Changes</a:t>
            </a:r>
            <a:endParaRPr lang="en-US" dirty="0"/>
          </a:p>
        </p:txBody>
      </p:sp>
      <p:sp>
        <p:nvSpPr>
          <p:cNvPr id="11" name="Object 10"/>
          <p:cNvSpPr/>
          <p:nvPr/>
        </p:nvSpPr>
        <p:spPr>
          <a:xfrm>
            <a:off x="761810" y="4734825"/>
            <a:ext cx="5551687" cy="533267"/>
          </a:xfrm>
          <a:prstGeom prst="rect">
            <a:avLst/>
          </a:prstGeom>
          <a:noFill/>
        </p:spPr>
        <p:txBody>
          <a:bodyPr wrap="square" lIns="0" tIns="0" rIns="0" bIns="0" rtlCol="0" anchor="t"/>
          <a:lstStyle/>
          <a:p>
            <a:pPr algn="l">
              <a:lnSpc>
                <a:spcPts val="2100"/>
              </a:lnSpc>
              <a:spcBef>
                <a:spcPts val="1125"/>
              </a:spcBef>
              <a:buNone/>
            </a:pPr>
            <a:r>
              <a:rPr lang="en-US" sz="1500" dirty="0">
                <a:latin typeface="Montserrat" pitchFamily="34" charset="0"/>
                <a:ea typeface="Montserrat" pitchFamily="34" charset="-122"/>
                <a:cs typeface="Montserrat" pitchFamily="34" charset="-120"/>
              </a:rPr>
              <a:t>Modifications to data collection tools and processes introduce variability.</a:t>
            </a:r>
            <a:endParaRPr lang="en-US" dirty="0"/>
          </a:p>
        </p:txBody>
      </p:sp>
      <p:sp>
        <p:nvSpPr>
          <p:cNvPr id="12" name="Object 11"/>
          <p:cNvSpPr/>
          <p:nvPr/>
        </p:nvSpPr>
        <p:spPr>
          <a:xfrm>
            <a:off x="6189702" y="4047113"/>
            <a:ext cx="5523119" cy="2333042"/>
          </a:xfrm>
          <a:prstGeom prst="rect">
            <a:avLst/>
          </a:prstGeom>
          <a:noFill/>
          <a:ln w="25400">
            <a:solidFill>
              <a:srgbClr val="62A8BB"/>
            </a:solidFill>
            <a:prstDash val="solid"/>
            <a:miter lim="800000"/>
          </a:ln>
        </p:spPr>
        <p:txBody>
          <a:bodyPr/>
          <a:lstStyle/>
          <a:p>
            <a:endParaRPr lang="en-GB"/>
          </a:p>
        </p:txBody>
      </p:sp>
      <p:sp>
        <p:nvSpPr>
          <p:cNvPr id="13" name="Object 12"/>
          <p:cNvSpPr/>
          <p:nvPr/>
        </p:nvSpPr>
        <p:spPr>
          <a:xfrm>
            <a:off x="6475381" y="4262860"/>
            <a:ext cx="5551687" cy="326249"/>
          </a:xfrm>
          <a:prstGeom prst="rect">
            <a:avLst/>
          </a:prstGeom>
          <a:solidFill>
            <a:schemeClr val="bg1"/>
          </a:solidFill>
        </p:spPr>
        <p:txBody>
          <a:bodyPr wrap="square" lIns="0" tIns="0" rIns="0" bIns="0" rtlCol="0" anchor="t"/>
          <a:lstStyle/>
          <a:p>
            <a:pPr algn="l">
              <a:lnSpc>
                <a:spcPts val="2570"/>
              </a:lnSpc>
              <a:buNone/>
            </a:pPr>
            <a:r>
              <a:rPr lang="en-US" sz="2040" dirty="0">
                <a:latin typeface="Montserrat" pitchFamily="34" charset="0"/>
                <a:ea typeface="Montserrat" pitchFamily="34" charset="-122"/>
                <a:cs typeface="Montserrat" pitchFamily="34" charset="-120"/>
              </a:rPr>
              <a:t>External Events</a:t>
            </a:r>
            <a:endParaRPr lang="en-US" dirty="0"/>
          </a:p>
        </p:txBody>
      </p:sp>
      <p:sp>
        <p:nvSpPr>
          <p:cNvPr id="14" name="Object 13"/>
          <p:cNvSpPr/>
          <p:nvPr/>
        </p:nvSpPr>
        <p:spPr>
          <a:xfrm>
            <a:off x="6475381" y="4734825"/>
            <a:ext cx="4954809" cy="640097"/>
          </a:xfrm>
          <a:prstGeom prst="rect">
            <a:avLst/>
          </a:prstGeom>
          <a:noFill/>
        </p:spPr>
        <p:txBody>
          <a:bodyPr wrap="square" lIns="0" tIns="0" rIns="0" bIns="0" rtlCol="0" anchor="t"/>
          <a:lstStyle/>
          <a:p>
            <a:pPr algn="l">
              <a:lnSpc>
                <a:spcPts val="2100"/>
              </a:lnSpc>
              <a:spcBef>
                <a:spcPts val="1125"/>
              </a:spcBef>
              <a:buNone/>
            </a:pPr>
            <a:r>
              <a:rPr lang="en-US" sz="1500" dirty="0">
                <a:latin typeface="Montserrat" pitchFamily="34" charset="0"/>
                <a:ea typeface="Montserrat" pitchFamily="34" charset="-122"/>
                <a:cs typeface="Montserrat" pitchFamily="34" charset="-120"/>
              </a:rPr>
              <a:t>Major events like regulations, economic shifts and</a:t>
            </a:r>
          </a:p>
          <a:p>
            <a:pPr algn="l">
              <a:lnSpc>
                <a:spcPts val="2100"/>
              </a:lnSpc>
              <a:spcBef>
                <a:spcPts val="1125"/>
              </a:spcBef>
              <a:buNone/>
            </a:pPr>
            <a:r>
              <a:rPr lang="en-US" sz="1500" dirty="0">
                <a:latin typeface="Montserrat" pitchFamily="34" charset="0"/>
                <a:ea typeface="Montserrat" pitchFamily="34" charset="-122"/>
                <a:cs typeface="Montserrat" pitchFamily="34" charset="-120"/>
              </a:rPr>
              <a:t> crises impact data.</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FFFFFF"/>
                </a:solidFill>
                <a:latin typeface="Montserrat" pitchFamily="34" charset="0"/>
                <a:ea typeface="Montserrat" pitchFamily="34" charset="-122"/>
                <a:cs typeface="Montserrat" pitchFamily="34" charset="-120"/>
              </a:rPr>
              <a:t>What is model validation and Why do we need it?</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9705" y="2183500"/>
            <a:ext cx="618970" cy="885604"/>
          </a:xfrm>
          <a:prstGeom prst="rect">
            <a:avLst/>
          </a:prstGeom>
        </p:spPr>
      </p:pic>
      <p:sp>
        <p:nvSpPr>
          <p:cNvPr id="4" name="Object 3"/>
          <p:cNvSpPr/>
          <p:nvPr/>
        </p:nvSpPr>
        <p:spPr>
          <a:xfrm>
            <a:off x="377096" y="3426456"/>
            <a:ext cx="2650145" cy="460657"/>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Ensure model operates as expected</a:t>
            </a:r>
            <a:endParaRPr lang="en-US" dirty="0"/>
          </a:p>
        </p:txBody>
      </p:sp>
      <p:sp>
        <p:nvSpPr>
          <p:cNvPr id="5" name="Object 4"/>
          <p:cNvSpPr/>
          <p:nvPr/>
        </p:nvSpPr>
        <p:spPr>
          <a:xfrm>
            <a:off x="377096" y="3972718"/>
            <a:ext cx="2650145" cy="853068"/>
          </a:xfrm>
          <a:prstGeom prst="rect">
            <a:avLst/>
          </a:prstGeom>
          <a:noFill/>
        </p:spPr>
        <p:txBody>
          <a:bodyPr wrap="square" lIns="0" tIns="0" rIns="0" bIns="0" rtlCol="0" anchor="t"/>
          <a:lstStyle/>
          <a:p>
            <a:pPr algn="ctr">
              <a:lnSpc>
                <a:spcPts val="1680"/>
              </a:lnSpc>
              <a:spcBef>
                <a:spcPts val="661"/>
              </a:spcBef>
              <a:buNone/>
            </a:pPr>
            <a:r>
              <a:rPr lang="en-US" sz="1200" dirty="0">
                <a:solidFill>
                  <a:srgbClr val="FFFFFF">
                    <a:alpha val="90000"/>
                  </a:srgbClr>
                </a:solidFill>
                <a:latin typeface="Montserrat" pitchFamily="34" charset="0"/>
                <a:ea typeface="Montserrat" pitchFamily="34" charset="-122"/>
                <a:cs typeface="Montserrat" pitchFamily="34" charset="-120"/>
              </a:rPr>
              <a:t>Model validation verifies the model performs according to specifications and requirements.</a:t>
            </a:r>
            <a:endParaRPr lang="en-US"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39795" y="2127706"/>
            <a:ext cx="790377" cy="961784"/>
          </a:xfrm>
          <a:prstGeom prst="rect">
            <a:avLst/>
          </a:prstGeom>
        </p:spPr>
      </p:pic>
      <p:sp>
        <p:nvSpPr>
          <p:cNvPr id="7" name="Object 6"/>
          <p:cNvSpPr/>
          <p:nvPr/>
        </p:nvSpPr>
        <p:spPr>
          <a:xfrm>
            <a:off x="3383863" y="3426456"/>
            <a:ext cx="2493022" cy="230328"/>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Evaluate risks</a:t>
            </a:r>
            <a:endParaRPr lang="en-US" dirty="0"/>
          </a:p>
        </p:txBody>
      </p:sp>
      <p:sp>
        <p:nvSpPr>
          <p:cNvPr id="8" name="Object 7"/>
          <p:cNvSpPr/>
          <p:nvPr/>
        </p:nvSpPr>
        <p:spPr>
          <a:xfrm>
            <a:off x="3383863" y="3742389"/>
            <a:ext cx="2493022" cy="853068"/>
          </a:xfrm>
          <a:prstGeom prst="rect">
            <a:avLst/>
          </a:prstGeom>
          <a:noFill/>
        </p:spPr>
        <p:txBody>
          <a:bodyPr wrap="square" lIns="0" tIns="0" rIns="0" bIns="0" rtlCol="0" anchor="t"/>
          <a:lstStyle/>
          <a:p>
            <a:pPr algn="ctr">
              <a:lnSpc>
                <a:spcPts val="1680"/>
              </a:lnSpc>
              <a:spcBef>
                <a:spcPts val="661"/>
              </a:spcBef>
              <a:buNone/>
            </a:pPr>
            <a:r>
              <a:rPr lang="en-US" sz="1200" dirty="0">
                <a:solidFill>
                  <a:srgbClr val="FFFFFF">
                    <a:alpha val="90000"/>
                  </a:srgbClr>
                </a:solidFill>
                <a:latin typeface="Montserrat" pitchFamily="34" charset="0"/>
                <a:ea typeface="Montserrat" pitchFamily="34" charset="-122"/>
                <a:cs typeface="Montserrat" pitchFamily="34" charset="-120"/>
              </a:rPr>
              <a:t>Model validation identifies potential risks like bias and monitors model performance over time.</a:t>
            </a:r>
            <a:endParaRPr lang="en-US" dirty="0"/>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79169" y="2295097"/>
            <a:ext cx="752287" cy="638015"/>
          </a:xfrm>
          <a:prstGeom prst="rect">
            <a:avLst/>
          </a:prstGeom>
        </p:spPr>
      </p:pic>
      <p:sp>
        <p:nvSpPr>
          <p:cNvPr id="10" name="Object 9"/>
          <p:cNvSpPr/>
          <p:nvPr/>
        </p:nvSpPr>
        <p:spPr>
          <a:xfrm>
            <a:off x="6233506" y="3426456"/>
            <a:ext cx="2650145" cy="230328"/>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Meet business needs</a:t>
            </a:r>
            <a:endParaRPr lang="en-US" dirty="0"/>
          </a:p>
        </p:txBody>
      </p:sp>
      <p:sp>
        <p:nvSpPr>
          <p:cNvPr id="11" name="Object 10"/>
          <p:cNvSpPr/>
          <p:nvPr/>
        </p:nvSpPr>
        <p:spPr>
          <a:xfrm>
            <a:off x="6233506" y="3742389"/>
            <a:ext cx="2650145" cy="639801"/>
          </a:xfrm>
          <a:prstGeom prst="rect">
            <a:avLst/>
          </a:prstGeom>
          <a:noFill/>
        </p:spPr>
        <p:txBody>
          <a:bodyPr wrap="square" lIns="0" tIns="0" rIns="0" bIns="0" rtlCol="0" anchor="t"/>
          <a:lstStyle/>
          <a:p>
            <a:pPr algn="ctr">
              <a:lnSpc>
                <a:spcPts val="1680"/>
              </a:lnSpc>
              <a:spcBef>
                <a:spcPts val="661"/>
              </a:spcBef>
              <a:buNone/>
            </a:pPr>
            <a:r>
              <a:rPr lang="en-US" sz="1200" dirty="0">
                <a:solidFill>
                  <a:srgbClr val="FFFFFF">
                    <a:alpha val="90000"/>
                  </a:srgbClr>
                </a:solidFill>
                <a:latin typeface="Montserrat" pitchFamily="34" charset="0"/>
                <a:ea typeface="Montserrat" pitchFamily="34" charset="-122"/>
                <a:cs typeface="Montserrat" pitchFamily="34" charset="-120"/>
              </a:rPr>
              <a:t>Validation guarantees the model aligns with and achieves business objectives.</a:t>
            </a:r>
            <a:endParaRPr lang="en-US" dirty="0"/>
          </a:p>
        </p:txBody>
      </p:sp>
      <p:pic>
        <p:nvPicPr>
          <p:cNvPr id="12" name="Object 11"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07292" y="2071916"/>
            <a:ext cx="961784" cy="1095101"/>
          </a:xfrm>
          <a:prstGeom prst="rect">
            <a:avLst/>
          </a:prstGeom>
        </p:spPr>
      </p:pic>
      <p:sp>
        <p:nvSpPr>
          <p:cNvPr id="13" name="Object 12"/>
          <p:cNvSpPr/>
          <p:nvPr/>
        </p:nvSpPr>
        <p:spPr>
          <a:xfrm>
            <a:off x="9145999" y="3426456"/>
            <a:ext cx="2681569" cy="230328"/>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Manage risks</a:t>
            </a:r>
            <a:endParaRPr lang="en-US" dirty="0"/>
          </a:p>
        </p:txBody>
      </p:sp>
      <p:sp>
        <p:nvSpPr>
          <p:cNvPr id="14" name="Object 13"/>
          <p:cNvSpPr/>
          <p:nvPr/>
        </p:nvSpPr>
        <p:spPr>
          <a:xfrm>
            <a:off x="9145999" y="3742389"/>
            <a:ext cx="2681569" cy="853068"/>
          </a:xfrm>
          <a:prstGeom prst="rect">
            <a:avLst/>
          </a:prstGeom>
          <a:noFill/>
        </p:spPr>
        <p:txBody>
          <a:bodyPr wrap="square" lIns="0" tIns="0" rIns="0" bIns="0" rtlCol="0" anchor="t"/>
          <a:lstStyle/>
          <a:p>
            <a:pPr algn="ctr">
              <a:lnSpc>
                <a:spcPts val="1680"/>
              </a:lnSpc>
              <a:spcBef>
                <a:spcPts val="661"/>
              </a:spcBef>
              <a:buNone/>
            </a:pPr>
            <a:r>
              <a:rPr lang="en-US" sz="1200" dirty="0">
                <a:solidFill>
                  <a:srgbClr val="FFFFFF">
                    <a:alpha val="90000"/>
                  </a:srgbClr>
                </a:solidFill>
                <a:latin typeface="Montserrat" pitchFamily="34" charset="0"/>
                <a:ea typeface="Montserrat" pitchFamily="34" charset="-122"/>
                <a:cs typeface="Montserrat" pitchFamily="34" charset="-120"/>
              </a:rPr>
              <a:t>It puts controls in place to mitigate risks that could impact model performance or lead to issues.</a:t>
            </a:r>
            <a:endParaRPr lang="en-US" dirty="0"/>
          </a:p>
        </p:txBody>
      </p:sp>
      <p:sp>
        <p:nvSpPr>
          <p:cNvPr id="15" name="Object 14"/>
          <p:cNvSpPr/>
          <p:nvPr/>
        </p:nvSpPr>
        <p:spPr>
          <a:xfrm>
            <a:off x="21153" y="5658574"/>
            <a:ext cx="12188952" cy="1218895"/>
          </a:xfrm>
          <a:prstGeom prst="rect">
            <a:avLst/>
          </a:prstGeom>
          <a:solidFill>
            <a:srgbClr val="E66922"/>
          </a:solidFill>
        </p:spPr>
        <p:txBody>
          <a:bodyPr/>
          <a:lstStyle/>
          <a:p>
            <a:endParaRPr lang="en-GB"/>
          </a:p>
        </p:txBody>
      </p:sp>
      <p:sp>
        <p:nvSpPr>
          <p:cNvPr id="16" name="Object 15"/>
          <p:cNvSpPr/>
          <p:nvPr/>
        </p:nvSpPr>
        <p:spPr>
          <a:xfrm>
            <a:off x="1315094" y="5871841"/>
            <a:ext cx="9558765" cy="660675"/>
          </a:xfrm>
          <a:prstGeom prst="rect">
            <a:avLst/>
          </a:prstGeom>
          <a:noFill/>
        </p:spPr>
        <p:txBody>
          <a:bodyPr wrap="square" lIns="0" tIns="0" rIns="0" bIns="0" rtlCol="0" anchor="t"/>
          <a:lstStyle/>
          <a:p>
            <a:pPr algn="ctr">
              <a:lnSpc>
                <a:spcPts val="2268"/>
              </a:lnSpc>
              <a:buNone/>
            </a:pPr>
            <a:r>
              <a:rPr lang="en-US" sz="1800" dirty="0">
                <a:solidFill>
                  <a:srgbClr val="FFFFFF"/>
                </a:solidFill>
                <a:latin typeface="Montserrat" pitchFamily="34" charset="0"/>
                <a:ea typeface="Montserrat" pitchFamily="34" charset="-122"/>
                <a:cs typeface="Montserrat" pitchFamily="34" charset="-120"/>
              </a:rPr>
              <a:t>In summary, model validation is crucial to ensure models operate correctly, evaluate risks, meet business goals, and manage those risks effectively, mandated by </a:t>
            </a:r>
            <a:r>
              <a:rPr lang="en-US" sz="1800" dirty="0" err="1">
                <a:solidFill>
                  <a:srgbClr val="FFFFFF"/>
                </a:solidFill>
                <a:latin typeface="Montserrat" pitchFamily="34" charset="0"/>
                <a:ea typeface="Montserrat" pitchFamily="34" charset="-122"/>
                <a:cs typeface="Montserrat" pitchFamily="34" charset="-120"/>
              </a:rPr>
              <a:t>cbuae</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latin typeface="Montserrat" pitchFamily="34" charset="0"/>
                <a:ea typeface="Montserrat" pitchFamily="34" charset="-122"/>
                <a:cs typeface="Montserrat" pitchFamily="34" charset="-120"/>
              </a:rPr>
              <a:t>Drift </a:t>
            </a:r>
            <a:r>
              <a:rPr lang="en-US" altLang="zh-CN" sz="3188" dirty="0">
                <a:latin typeface="Montserrat" pitchFamily="34" charset="0"/>
                <a:ea typeface="Montserrat" pitchFamily="34" charset="-122"/>
                <a:cs typeface="Montserrat" pitchFamily="34" charset="-120"/>
              </a:rPr>
              <a:t>Detection</a:t>
            </a:r>
            <a:endParaRPr lang="en-US" dirty="0"/>
          </a:p>
        </p:txBody>
      </p:sp>
      <p:pic>
        <p:nvPicPr>
          <p:cNvPr id="15" name="Picture 14">
            <a:extLst>
              <a:ext uri="{FF2B5EF4-FFF2-40B4-BE49-F238E27FC236}">
                <a16:creationId xmlns:a16="http://schemas.microsoft.com/office/drawing/2014/main" id="{5863314C-6B12-0DC3-F96C-7239977CC65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062480" y="1040656"/>
            <a:ext cx="8249920" cy="5450426"/>
          </a:xfrm>
          <a:prstGeom prst="rect">
            <a:avLst/>
          </a:prstGeom>
          <a:noFill/>
          <a:ln>
            <a:noFill/>
          </a:ln>
        </p:spPr>
      </p:pic>
    </p:spTree>
    <p:extLst>
      <p:ext uri="{BB962C8B-B14F-4D97-AF65-F5344CB8AC3E}">
        <p14:creationId xmlns:p14="http://schemas.microsoft.com/office/powerpoint/2010/main" val="2438165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Drift Detection Methods</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6350" y="2698121"/>
            <a:ext cx="752287" cy="638015"/>
          </a:xfrm>
          <a:prstGeom prst="rect">
            <a:avLst/>
          </a:prstGeom>
        </p:spPr>
      </p:pic>
      <p:sp>
        <p:nvSpPr>
          <p:cNvPr id="4" name="Object 3"/>
          <p:cNvSpPr/>
          <p:nvPr/>
        </p:nvSpPr>
        <p:spPr>
          <a:xfrm>
            <a:off x="1427917" y="3829501"/>
            <a:ext cx="4095678"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Statistical tests</a:t>
            </a:r>
            <a:endParaRPr lang="en-US" dirty="0"/>
          </a:p>
        </p:txBody>
      </p:sp>
      <p:sp>
        <p:nvSpPr>
          <p:cNvPr id="5" name="Object 4"/>
          <p:cNvSpPr/>
          <p:nvPr/>
        </p:nvSpPr>
        <p:spPr>
          <a:xfrm>
            <a:off x="1427917" y="4145434"/>
            <a:ext cx="4095678" cy="426534"/>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KS Test and PSI can detect distributional shifts in datasets, other KL divergence family (JS divergence) can also be applied</a:t>
            </a:r>
            <a:endParaRPr lang="en-US"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89573" y="2586531"/>
            <a:ext cx="657061" cy="876081"/>
          </a:xfrm>
          <a:prstGeom prst="rect">
            <a:avLst/>
          </a:prstGeom>
        </p:spPr>
      </p:pic>
      <p:sp>
        <p:nvSpPr>
          <p:cNvPr id="7" name="Object 6"/>
          <p:cNvSpPr/>
          <p:nvPr/>
        </p:nvSpPr>
        <p:spPr>
          <a:xfrm>
            <a:off x="6681069" y="3829501"/>
            <a:ext cx="4064254"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Model-based approach</a:t>
            </a:r>
            <a:endParaRPr lang="en-US" dirty="0"/>
          </a:p>
        </p:txBody>
      </p:sp>
      <p:sp>
        <p:nvSpPr>
          <p:cNvPr id="8" name="Object 7"/>
          <p:cNvSpPr/>
          <p:nvPr/>
        </p:nvSpPr>
        <p:spPr>
          <a:xfrm>
            <a:off x="6681069" y="4145434"/>
            <a:ext cx="4064254" cy="426534"/>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Train a classification model on reference dataset and monitor performance on test data</a:t>
            </a:r>
            <a:endParaRPr lang="en-US" dirty="0"/>
          </a:p>
        </p:txBody>
      </p:sp>
      <p:sp>
        <p:nvSpPr>
          <p:cNvPr id="9" name="Object 8"/>
          <p:cNvSpPr/>
          <p:nvPr/>
        </p:nvSpPr>
        <p:spPr>
          <a:xfrm>
            <a:off x="0" y="5932591"/>
            <a:ext cx="12188952" cy="923694"/>
          </a:xfrm>
          <a:prstGeom prst="rect">
            <a:avLst/>
          </a:prstGeom>
          <a:solidFill>
            <a:srgbClr val="14558C"/>
          </a:solidFill>
        </p:spPr>
        <p:txBody>
          <a:bodyPr/>
          <a:lstStyle/>
          <a:p>
            <a:endParaRPr lang="en-GB"/>
          </a:p>
        </p:txBody>
      </p:sp>
      <p:sp>
        <p:nvSpPr>
          <p:cNvPr id="10" name="Object 9"/>
          <p:cNvSpPr/>
          <p:nvPr/>
        </p:nvSpPr>
        <p:spPr>
          <a:xfrm>
            <a:off x="-95226" y="6251798"/>
            <a:ext cx="12379404" cy="287960"/>
          </a:xfrm>
          <a:prstGeom prst="rect">
            <a:avLst/>
          </a:prstGeom>
          <a:noFill/>
        </p:spPr>
        <p:txBody>
          <a:bodyPr wrap="square" lIns="0" tIns="0" rIns="0" bIns="0" rtlCol="0" anchor="t"/>
          <a:lstStyle/>
          <a:p>
            <a:pPr algn="ctr">
              <a:lnSpc>
                <a:spcPts val="2268"/>
              </a:lnSpc>
              <a:buNone/>
            </a:pPr>
            <a:r>
              <a:rPr lang="en-US" sz="1800" dirty="0">
                <a:solidFill>
                  <a:srgbClr val="FFFFFF"/>
                </a:solidFill>
                <a:latin typeface="Montserrat" pitchFamily="34" charset="0"/>
                <a:ea typeface="Montserrat" pitchFamily="34" charset="-122"/>
                <a:cs typeface="Montserrat" pitchFamily="34" charset="-120"/>
              </a:rPr>
              <a:t>Statistical tests and classification models help detect and quantify data drift</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Mitigation Strategies</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7449" y="1780615"/>
            <a:ext cx="4151983" cy="1066533"/>
          </a:xfrm>
          <a:prstGeom prst="rect">
            <a:avLst/>
          </a:prstGeom>
        </p:spPr>
      </p:pic>
      <p:sp>
        <p:nvSpPr>
          <p:cNvPr id="4" name="Object 3"/>
          <p:cNvSpPr/>
          <p:nvPr/>
        </p:nvSpPr>
        <p:spPr>
          <a:xfrm>
            <a:off x="666583" y="2153005"/>
            <a:ext cx="9570986" cy="307204"/>
          </a:xfrm>
          <a:prstGeom prst="rect">
            <a:avLst/>
          </a:prstGeom>
          <a:noFill/>
        </p:spPr>
        <p:txBody>
          <a:bodyPr wrap="square" lIns="0" tIns="0" rIns="0" bIns="0" rtlCol="0" anchor="ctr"/>
          <a:lstStyle/>
          <a:p>
            <a:pPr algn="l">
              <a:lnSpc>
                <a:spcPts val="2420"/>
              </a:lnSpc>
              <a:buNone/>
            </a:pPr>
            <a:r>
              <a:rPr lang="en-US" sz="1920" dirty="0">
                <a:solidFill>
                  <a:srgbClr val="2A2921"/>
                </a:solidFill>
                <a:latin typeface="Montserrat" pitchFamily="34" charset="0"/>
                <a:ea typeface="Montserrat" pitchFamily="34" charset="-122"/>
                <a:cs typeface="Montserrat" pitchFamily="34" charset="-120"/>
              </a:rPr>
              <a:t>Retrain models frequently</a:t>
            </a:r>
            <a:endParaRPr lang="en-US" dirty="0"/>
          </a:p>
        </p:txBody>
      </p:sp>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7449" y="2875716"/>
            <a:ext cx="4932419" cy="1066533"/>
          </a:xfrm>
          <a:prstGeom prst="rect">
            <a:avLst/>
          </a:prstGeom>
        </p:spPr>
      </p:pic>
      <p:sp>
        <p:nvSpPr>
          <p:cNvPr id="6" name="Object 5"/>
          <p:cNvSpPr/>
          <p:nvPr/>
        </p:nvSpPr>
        <p:spPr>
          <a:xfrm>
            <a:off x="666583" y="3095744"/>
            <a:ext cx="5288069" cy="614407"/>
          </a:xfrm>
          <a:prstGeom prst="rect">
            <a:avLst/>
          </a:prstGeom>
          <a:noFill/>
        </p:spPr>
        <p:txBody>
          <a:bodyPr wrap="square" lIns="0" tIns="0" rIns="0" bIns="0" rtlCol="0" anchor="ctr"/>
          <a:lstStyle/>
          <a:p>
            <a:pPr algn="l">
              <a:lnSpc>
                <a:spcPts val="2420"/>
              </a:lnSpc>
              <a:buNone/>
            </a:pPr>
            <a:r>
              <a:rPr lang="en-US" sz="1920" dirty="0">
                <a:solidFill>
                  <a:srgbClr val="2A2921"/>
                </a:solidFill>
                <a:latin typeface="Montserrat" pitchFamily="34" charset="0"/>
                <a:ea typeface="Montserrat" pitchFamily="34" charset="-122"/>
                <a:cs typeface="Montserrat" pitchFamily="34" charset="-120"/>
              </a:rPr>
              <a:t>Update model incrementally</a:t>
            </a:r>
            <a:endParaRPr lang="en-US"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7449" y="3970818"/>
            <a:ext cx="4342314" cy="1066533"/>
          </a:xfrm>
          <a:prstGeom prst="rect">
            <a:avLst/>
          </a:prstGeom>
        </p:spPr>
      </p:pic>
      <p:sp>
        <p:nvSpPr>
          <p:cNvPr id="8" name="Object 7"/>
          <p:cNvSpPr/>
          <p:nvPr/>
        </p:nvSpPr>
        <p:spPr>
          <a:xfrm>
            <a:off x="666583" y="4343207"/>
            <a:ext cx="3860430" cy="307204"/>
          </a:xfrm>
          <a:prstGeom prst="rect">
            <a:avLst/>
          </a:prstGeom>
          <a:noFill/>
        </p:spPr>
        <p:txBody>
          <a:bodyPr wrap="square" lIns="0" tIns="0" rIns="0" bIns="0" rtlCol="0" anchor="ctr"/>
          <a:lstStyle/>
          <a:p>
            <a:pPr algn="l">
              <a:lnSpc>
                <a:spcPts val="2420"/>
              </a:lnSpc>
              <a:buNone/>
            </a:pPr>
            <a:r>
              <a:rPr lang="en-US" sz="1920" dirty="0">
                <a:solidFill>
                  <a:srgbClr val="2A2921"/>
                </a:solidFill>
                <a:latin typeface="Montserrat" pitchFamily="34" charset="0"/>
                <a:ea typeface="Montserrat" pitchFamily="34" charset="-122"/>
                <a:cs typeface="Montserrat" pitchFamily="34" charset="-120"/>
              </a:rPr>
              <a:t>Weight recent data higher</a:t>
            </a:r>
            <a:endParaRPr lang="en-US" dirty="0"/>
          </a:p>
        </p:txBody>
      </p:sp>
      <p:pic>
        <p:nvPicPr>
          <p:cNvPr id="9" name="Object 8"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7449" y="5065918"/>
            <a:ext cx="7121751" cy="1066533"/>
          </a:xfrm>
          <a:prstGeom prst="rect">
            <a:avLst/>
          </a:prstGeom>
        </p:spPr>
      </p:pic>
      <p:sp>
        <p:nvSpPr>
          <p:cNvPr id="10" name="Object 9"/>
          <p:cNvSpPr/>
          <p:nvPr/>
        </p:nvSpPr>
        <p:spPr>
          <a:xfrm>
            <a:off x="666583" y="5438308"/>
            <a:ext cx="10951012" cy="307204"/>
          </a:xfrm>
          <a:prstGeom prst="rect">
            <a:avLst/>
          </a:prstGeom>
          <a:noFill/>
        </p:spPr>
        <p:txBody>
          <a:bodyPr wrap="square" lIns="0" tIns="0" rIns="0" bIns="0" rtlCol="0" anchor="ctr"/>
          <a:lstStyle/>
          <a:p>
            <a:pPr algn="l">
              <a:lnSpc>
                <a:spcPts val="2420"/>
              </a:lnSpc>
              <a:buNone/>
            </a:pPr>
            <a:r>
              <a:rPr lang="en-US" sz="1920" dirty="0">
                <a:solidFill>
                  <a:srgbClr val="2A2921"/>
                </a:solidFill>
                <a:latin typeface="Montserrat" pitchFamily="34" charset="0"/>
                <a:ea typeface="Montserrat" pitchFamily="34" charset="-122"/>
                <a:cs typeface="Montserrat" pitchFamily="34" charset="-120"/>
              </a:rPr>
              <a:t>Ensemble models on new/old data</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FFFFFF"/>
                </a:solidFill>
                <a:latin typeface="Montserrat" pitchFamily="34" charset="0"/>
                <a:ea typeface="Montserrat" pitchFamily="34" charset="-122"/>
                <a:cs typeface="Montserrat" pitchFamily="34" charset="-120"/>
              </a:rPr>
              <a:t>What is model validation and Why do we need it? - II</a:t>
            </a:r>
            <a:endParaRPr lang="en-US" dirty="0"/>
          </a:p>
        </p:txBody>
      </p:sp>
      <p:pic>
        <p:nvPicPr>
          <p:cNvPr id="18" name="Picture 17">
            <a:extLst>
              <a:ext uri="{FF2B5EF4-FFF2-40B4-BE49-F238E27FC236}">
                <a16:creationId xmlns:a16="http://schemas.microsoft.com/office/drawing/2014/main" id="{17446904-61E8-E7E2-DEC5-835D64BA5082}"/>
              </a:ext>
            </a:extLst>
          </p:cNvPr>
          <p:cNvPicPr>
            <a:picLocks noChangeAspect="1"/>
          </p:cNvPicPr>
          <p:nvPr/>
        </p:nvPicPr>
        <p:blipFill>
          <a:blip r:embed="rId3"/>
          <a:stretch>
            <a:fillRect/>
          </a:stretch>
        </p:blipFill>
        <p:spPr>
          <a:xfrm>
            <a:off x="640080" y="1390127"/>
            <a:ext cx="3282617" cy="4594113"/>
          </a:xfrm>
          <a:prstGeom prst="rect">
            <a:avLst/>
          </a:prstGeom>
        </p:spPr>
      </p:pic>
      <p:pic>
        <p:nvPicPr>
          <p:cNvPr id="19" name="Picture 18">
            <a:extLst>
              <a:ext uri="{FF2B5EF4-FFF2-40B4-BE49-F238E27FC236}">
                <a16:creationId xmlns:a16="http://schemas.microsoft.com/office/drawing/2014/main" id="{A9FB06BD-B3B8-ADAB-B4DC-BEDDD5E11608}"/>
              </a:ext>
            </a:extLst>
          </p:cNvPr>
          <p:cNvPicPr>
            <a:picLocks noChangeAspect="1"/>
          </p:cNvPicPr>
          <p:nvPr/>
        </p:nvPicPr>
        <p:blipFill>
          <a:blip r:embed="rId4"/>
          <a:stretch>
            <a:fillRect/>
          </a:stretch>
        </p:blipFill>
        <p:spPr>
          <a:xfrm>
            <a:off x="4011354" y="1390127"/>
            <a:ext cx="3282617" cy="4594113"/>
          </a:xfrm>
          <a:prstGeom prst="rect">
            <a:avLst/>
          </a:prstGeom>
        </p:spPr>
      </p:pic>
      <p:pic>
        <p:nvPicPr>
          <p:cNvPr id="20" name="Picture 19">
            <a:extLst>
              <a:ext uri="{FF2B5EF4-FFF2-40B4-BE49-F238E27FC236}">
                <a16:creationId xmlns:a16="http://schemas.microsoft.com/office/drawing/2014/main" id="{62307682-A8E8-D4E3-0EA6-C384A620AD2E}"/>
              </a:ext>
            </a:extLst>
          </p:cNvPr>
          <p:cNvPicPr>
            <a:picLocks noChangeAspect="1"/>
          </p:cNvPicPr>
          <p:nvPr/>
        </p:nvPicPr>
        <p:blipFill>
          <a:blip r:embed="rId5"/>
          <a:stretch>
            <a:fillRect/>
          </a:stretch>
        </p:blipFill>
        <p:spPr>
          <a:xfrm>
            <a:off x="7371553" y="1390127"/>
            <a:ext cx="3713007" cy="4594113"/>
          </a:xfrm>
          <a:prstGeom prst="rect">
            <a:avLst/>
          </a:prstGeom>
        </p:spPr>
      </p:pic>
    </p:spTree>
    <p:extLst>
      <p:ext uri="{BB962C8B-B14F-4D97-AF65-F5344CB8AC3E}">
        <p14:creationId xmlns:p14="http://schemas.microsoft.com/office/powerpoint/2010/main" val="138109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chemeClr val="bg1"/>
                </a:solidFill>
                <a:latin typeface="Montserrat" pitchFamily="34" charset="0"/>
                <a:ea typeface="Montserrat" pitchFamily="34" charset="-122"/>
                <a:cs typeface="Montserrat" pitchFamily="34" charset="-120"/>
              </a:rPr>
              <a:t>Why AI/ML</a:t>
            </a:r>
            <a:endParaRPr lang="en-US" dirty="0">
              <a:solidFill>
                <a:schemeClr val="bg1"/>
              </a:solidFill>
            </a:endParaRPr>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44257" y="2321433"/>
            <a:ext cx="676106" cy="990352"/>
          </a:xfrm>
          <a:prstGeom prst="rect">
            <a:avLst/>
          </a:prstGeom>
        </p:spPr>
      </p:pic>
      <p:sp>
        <p:nvSpPr>
          <p:cNvPr id="4" name="Object 3"/>
          <p:cNvSpPr/>
          <p:nvPr/>
        </p:nvSpPr>
        <p:spPr>
          <a:xfrm>
            <a:off x="456610" y="3620242"/>
            <a:ext cx="3467185" cy="230328"/>
          </a:xfrm>
          <a:prstGeom prst="rect">
            <a:avLst/>
          </a:prstGeom>
          <a:noFill/>
        </p:spPr>
        <p:txBody>
          <a:bodyPr wrap="square" lIns="0" tIns="0" rIns="0" bIns="0" rtlCol="0" anchor="t"/>
          <a:lstStyle/>
          <a:p>
            <a:pPr algn="ctr">
              <a:lnSpc>
                <a:spcPts val="1814"/>
              </a:lnSpc>
              <a:buNone/>
            </a:pPr>
            <a:r>
              <a:rPr lang="en-US" sz="1440" dirty="0">
                <a:solidFill>
                  <a:schemeClr val="bg1"/>
                </a:solidFill>
                <a:latin typeface="Montserrat" pitchFamily="34" charset="0"/>
                <a:ea typeface="Montserrat" pitchFamily="34" charset="-122"/>
                <a:cs typeface="Montserrat" pitchFamily="34" charset="-120"/>
              </a:rPr>
              <a:t>Improves through experience</a:t>
            </a:r>
            <a:endParaRPr lang="en-US" dirty="0">
              <a:solidFill>
                <a:schemeClr val="bg1"/>
              </a:solidFill>
            </a:endParaRPr>
          </a:p>
        </p:txBody>
      </p:sp>
      <p:sp>
        <p:nvSpPr>
          <p:cNvPr id="5" name="Object 4"/>
          <p:cNvSpPr/>
          <p:nvPr/>
        </p:nvSpPr>
        <p:spPr>
          <a:xfrm>
            <a:off x="456610" y="3936174"/>
            <a:ext cx="3467185" cy="639801"/>
          </a:xfrm>
          <a:prstGeom prst="rect">
            <a:avLst/>
          </a:prstGeom>
          <a:noFill/>
        </p:spPr>
        <p:txBody>
          <a:bodyPr wrap="square" lIns="0" tIns="0" rIns="0" bIns="0" rtlCol="0" anchor="t"/>
          <a:lstStyle/>
          <a:p>
            <a:pPr algn="ctr">
              <a:lnSpc>
                <a:spcPts val="1680"/>
              </a:lnSpc>
              <a:spcBef>
                <a:spcPts val="661"/>
              </a:spcBef>
              <a:buNone/>
            </a:pPr>
            <a:r>
              <a:rPr lang="en-US" sz="1200" dirty="0">
                <a:solidFill>
                  <a:schemeClr val="bg1"/>
                </a:solidFill>
                <a:latin typeface="Montserrat" pitchFamily="34" charset="0"/>
                <a:ea typeface="Montserrat" pitchFamily="34" charset="-122"/>
                <a:cs typeface="Montserrat" pitchFamily="34" charset="-120"/>
              </a:rPr>
              <a:t>Machine learning models improve performance on specific metrics through experience from data.</a:t>
            </a:r>
            <a:endParaRPr lang="en-US" dirty="0">
              <a:solidFill>
                <a:schemeClr val="bg1"/>
              </a:solidFill>
            </a:endParaRPr>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48537" y="2321436"/>
            <a:ext cx="714196" cy="999875"/>
          </a:xfrm>
          <a:prstGeom prst="rect">
            <a:avLst/>
          </a:prstGeom>
        </p:spPr>
      </p:pic>
      <p:sp>
        <p:nvSpPr>
          <p:cNvPr id="7" name="Object 6"/>
          <p:cNvSpPr/>
          <p:nvPr/>
        </p:nvSpPr>
        <p:spPr>
          <a:xfrm>
            <a:off x="4387070" y="3620242"/>
            <a:ext cx="3414811" cy="230328"/>
          </a:xfrm>
          <a:prstGeom prst="rect">
            <a:avLst/>
          </a:prstGeom>
          <a:noFill/>
        </p:spPr>
        <p:txBody>
          <a:bodyPr wrap="square" lIns="0" tIns="0" rIns="0" bIns="0" rtlCol="0" anchor="t"/>
          <a:lstStyle/>
          <a:p>
            <a:pPr algn="ctr">
              <a:lnSpc>
                <a:spcPts val="1814"/>
              </a:lnSpc>
              <a:buNone/>
            </a:pPr>
            <a:r>
              <a:rPr lang="en-US" sz="1440" dirty="0">
                <a:solidFill>
                  <a:schemeClr val="bg1"/>
                </a:solidFill>
                <a:latin typeface="Montserrat" pitchFamily="34" charset="0"/>
                <a:ea typeface="Montserrat" pitchFamily="34" charset="-122"/>
                <a:cs typeface="Montserrat" pitchFamily="34" charset="-120"/>
              </a:rPr>
              <a:t>Data has great value</a:t>
            </a:r>
            <a:endParaRPr lang="en-US" dirty="0">
              <a:solidFill>
                <a:schemeClr val="bg1"/>
              </a:solidFill>
            </a:endParaRPr>
          </a:p>
        </p:txBody>
      </p:sp>
      <p:sp>
        <p:nvSpPr>
          <p:cNvPr id="8" name="Object 7"/>
          <p:cNvSpPr/>
          <p:nvPr/>
        </p:nvSpPr>
        <p:spPr>
          <a:xfrm>
            <a:off x="4387070" y="3936174"/>
            <a:ext cx="3414811" cy="426534"/>
          </a:xfrm>
          <a:prstGeom prst="rect">
            <a:avLst/>
          </a:prstGeom>
          <a:noFill/>
        </p:spPr>
        <p:txBody>
          <a:bodyPr wrap="square" lIns="0" tIns="0" rIns="0" bIns="0" rtlCol="0" anchor="t"/>
          <a:lstStyle/>
          <a:p>
            <a:pPr algn="ctr">
              <a:lnSpc>
                <a:spcPts val="1680"/>
              </a:lnSpc>
              <a:spcBef>
                <a:spcPts val="661"/>
              </a:spcBef>
              <a:buNone/>
            </a:pPr>
            <a:r>
              <a:rPr lang="en-US" sz="1200" dirty="0">
                <a:solidFill>
                  <a:schemeClr val="bg1"/>
                </a:solidFill>
                <a:latin typeface="Montserrat" pitchFamily="34" charset="0"/>
                <a:ea typeface="Montserrat" pitchFamily="34" charset="-122"/>
                <a:cs typeface="Montserrat" pitchFamily="34" charset="-120"/>
              </a:rPr>
              <a:t>Data is like oil for ML models, generating value through training.</a:t>
            </a:r>
            <a:endParaRPr lang="en-US" dirty="0">
              <a:solidFill>
                <a:schemeClr val="bg1"/>
              </a:solidFill>
            </a:endParaRPr>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19335" y="2421870"/>
            <a:ext cx="771332" cy="771332"/>
          </a:xfrm>
          <a:prstGeom prst="rect">
            <a:avLst/>
          </a:prstGeom>
        </p:spPr>
      </p:pic>
      <p:sp>
        <p:nvSpPr>
          <p:cNvPr id="10" name="Object 9"/>
          <p:cNvSpPr/>
          <p:nvPr/>
        </p:nvSpPr>
        <p:spPr>
          <a:xfrm>
            <a:off x="8390856" y="3620242"/>
            <a:ext cx="3215788" cy="230328"/>
          </a:xfrm>
          <a:prstGeom prst="rect">
            <a:avLst/>
          </a:prstGeom>
          <a:noFill/>
        </p:spPr>
        <p:txBody>
          <a:bodyPr wrap="square" lIns="0" tIns="0" rIns="0" bIns="0" rtlCol="0" anchor="t"/>
          <a:lstStyle/>
          <a:p>
            <a:pPr algn="ctr">
              <a:lnSpc>
                <a:spcPts val="1814"/>
              </a:lnSpc>
              <a:buNone/>
            </a:pPr>
            <a:r>
              <a:rPr lang="en-US" sz="1440" dirty="0">
                <a:solidFill>
                  <a:schemeClr val="bg1"/>
                </a:solidFill>
                <a:latin typeface="Montserrat" pitchFamily="34" charset="0"/>
                <a:ea typeface="Montserrat" pitchFamily="34" charset="-122"/>
                <a:cs typeface="Montserrat" pitchFamily="34" charset="-120"/>
              </a:rPr>
              <a:t>Widely used including banking</a:t>
            </a:r>
            <a:endParaRPr lang="en-US" dirty="0">
              <a:solidFill>
                <a:schemeClr val="bg1"/>
              </a:solidFill>
            </a:endParaRPr>
          </a:p>
        </p:txBody>
      </p:sp>
      <p:sp>
        <p:nvSpPr>
          <p:cNvPr id="11" name="Object 10"/>
          <p:cNvSpPr/>
          <p:nvPr/>
        </p:nvSpPr>
        <p:spPr>
          <a:xfrm>
            <a:off x="8390856" y="3936174"/>
            <a:ext cx="3215788" cy="639801"/>
          </a:xfrm>
          <a:prstGeom prst="rect">
            <a:avLst/>
          </a:prstGeom>
          <a:noFill/>
        </p:spPr>
        <p:txBody>
          <a:bodyPr wrap="square" lIns="0" tIns="0" rIns="0" bIns="0" rtlCol="0" anchor="t"/>
          <a:lstStyle/>
          <a:p>
            <a:pPr algn="ctr">
              <a:lnSpc>
                <a:spcPts val="1680"/>
              </a:lnSpc>
              <a:spcBef>
                <a:spcPts val="661"/>
              </a:spcBef>
              <a:buNone/>
            </a:pPr>
            <a:r>
              <a:rPr lang="en-US" sz="1200" dirty="0">
                <a:solidFill>
                  <a:schemeClr val="bg1"/>
                </a:solidFill>
                <a:latin typeface="Montserrat" pitchFamily="34" charset="0"/>
                <a:ea typeface="Montserrat" pitchFamily="34" charset="-122"/>
                <a:cs typeface="Montserrat" pitchFamily="34" charset="-120"/>
              </a:rPr>
              <a:t>ML is used in many sectors like search, phones, agriculture and banking for efficiency.</a:t>
            </a:r>
            <a:endParaRPr lang="en-US" dirty="0">
              <a:solidFill>
                <a:schemeClr val="bg1"/>
              </a:solidFill>
            </a:endParaRPr>
          </a:p>
        </p:txBody>
      </p:sp>
      <p:sp>
        <p:nvSpPr>
          <p:cNvPr id="12" name="Object 11"/>
          <p:cNvSpPr/>
          <p:nvPr/>
        </p:nvSpPr>
        <p:spPr>
          <a:xfrm>
            <a:off x="0" y="5637390"/>
            <a:ext cx="12188952" cy="1218895"/>
          </a:xfrm>
          <a:prstGeom prst="rect">
            <a:avLst/>
          </a:prstGeom>
          <a:solidFill>
            <a:srgbClr val="F0B356"/>
          </a:solidFill>
        </p:spPr>
        <p:txBody>
          <a:bodyPr/>
          <a:lstStyle/>
          <a:p>
            <a:endParaRPr lang="en-GB"/>
          </a:p>
        </p:txBody>
      </p:sp>
      <p:sp>
        <p:nvSpPr>
          <p:cNvPr id="13" name="Object 12"/>
          <p:cNvSpPr/>
          <p:nvPr/>
        </p:nvSpPr>
        <p:spPr>
          <a:xfrm>
            <a:off x="2733785" y="5708342"/>
            <a:ext cx="6721382" cy="824174"/>
          </a:xfrm>
          <a:prstGeom prst="rect">
            <a:avLst/>
          </a:prstGeom>
          <a:noFill/>
        </p:spPr>
        <p:txBody>
          <a:bodyPr wrap="square" lIns="0" tIns="0" rIns="0" bIns="0" rtlCol="0" anchor="t"/>
          <a:lstStyle/>
          <a:p>
            <a:pPr algn="ctr">
              <a:lnSpc>
                <a:spcPts val="2268"/>
              </a:lnSpc>
              <a:buNone/>
            </a:pPr>
            <a:r>
              <a:rPr lang="en-US" sz="1800" dirty="0">
                <a:solidFill>
                  <a:srgbClr val="2A2921"/>
                </a:solidFill>
                <a:latin typeface="Montserrat" pitchFamily="34" charset="0"/>
                <a:ea typeface="Montserrat" pitchFamily="34" charset="-122"/>
                <a:cs typeface="Montserrat" pitchFamily="34" charset="-120"/>
              </a:rPr>
              <a:t>Machine learning leverages data to improve through experience and is widely used including in banking. Tools</a:t>
            </a:r>
            <a:r>
              <a:rPr lang="en-US" dirty="0">
                <a:solidFill>
                  <a:srgbClr val="2A2921"/>
                </a:solidFill>
                <a:latin typeface="Montserrat" pitchFamily="34" charset="0"/>
                <a:ea typeface="Montserrat" pitchFamily="34" charset="-122"/>
                <a:cs typeface="Montserrat" pitchFamily="34" charset="-120"/>
              </a:rPr>
              <a:t> like auto ml (H2o), causal inference(</a:t>
            </a:r>
            <a:r>
              <a:rPr lang="en-US" dirty="0" err="1">
                <a:solidFill>
                  <a:srgbClr val="2A2921"/>
                </a:solidFill>
                <a:latin typeface="Montserrat" pitchFamily="34" charset="0"/>
                <a:ea typeface="Montserrat" pitchFamily="34" charset="-122"/>
                <a:cs typeface="Montserrat" pitchFamily="34" charset="-120"/>
              </a:rPr>
              <a:t>DoWhy</a:t>
            </a:r>
            <a:r>
              <a:rPr lang="en-US" dirty="0">
                <a:solidFill>
                  <a:srgbClr val="2A2921"/>
                </a:solidFill>
                <a:latin typeface="Montserrat" pitchFamily="34" charset="0"/>
                <a:ea typeface="Montserrat" pitchFamily="34" charset="-122"/>
                <a:cs typeface="Montserrat" pitchFamily="34" charset="-120"/>
              </a:rPr>
              <a:t>) make life easier.</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FFFFFF"/>
                </a:solidFill>
                <a:latin typeface="Montserrat" pitchFamily="34" charset="0"/>
                <a:ea typeface="Montserrat" pitchFamily="34" charset="-122"/>
                <a:cs typeface="Montserrat" pitchFamily="34" charset="-120"/>
              </a:rPr>
              <a:t>Why ML models need validation</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66139" y="2483318"/>
            <a:ext cx="876081" cy="837990"/>
          </a:xfrm>
          <a:prstGeom prst="rect">
            <a:avLst/>
          </a:prstGeom>
        </p:spPr>
      </p:pic>
      <p:sp>
        <p:nvSpPr>
          <p:cNvPr id="4" name="Object 3"/>
          <p:cNvSpPr/>
          <p:nvPr/>
        </p:nvSpPr>
        <p:spPr>
          <a:xfrm>
            <a:off x="357098" y="3704041"/>
            <a:ext cx="3666208" cy="230328"/>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ML models have risks</a:t>
            </a:r>
            <a:endParaRPr lang="en-US" dirty="0"/>
          </a:p>
        </p:txBody>
      </p:sp>
      <p:sp>
        <p:nvSpPr>
          <p:cNvPr id="5" name="Object 4"/>
          <p:cNvSpPr/>
          <p:nvPr/>
        </p:nvSpPr>
        <p:spPr>
          <a:xfrm>
            <a:off x="357098" y="4019974"/>
            <a:ext cx="3666208" cy="426534"/>
          </a:xfrm>
          <a:prstGeom prst="rect">
            <a:avLst/>
          </a:prstGeom>
          <a:noFill/>
        </p:spPr>
        <p:txBody>
          <a:bodyPr wrap="square" lIns="0" tIns="0" rIns="0" bIns="0" rtlCol="0" anchor="t"/>
          <a:lstStyle/>
          <a:p>
            <a:pPr algn="ctr">
              <a:lnSpc>
                <a:spcPts val="1680"/>
              </a:lnSpc>
              <a:spcBef>
                <a:spcPts val="661"/>
              </a:spcBef>
              <a:buNone/>
            </a:pPr>
            <a:r>
              <a:rPr lang="en-US" sz="1200" dirty="0">
                <a:solidFill>
                  <a:srgbClr val="FFFFFF">
                    <a:alpha val="90000"/>
                  </a:srgbClr>
                </a:solidFill>
                <a:latin typeface="Montserrat" pitchFamily="34" charset="0"/>
                <a:ea typeface="Montserrat" pitchFamily="34" charset="-122"/>
                <a:cs typeface="Montserrat" pitchFamily="34" charset="-120"/>
              </a:rPr>
              <a:t>Depending on the use case, ML models can have different levels of risk</a:t>
            </a:r>
            <a:endParaRPr lang="en-US"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59268" y="2461052"/>
            <a:ext cx="866558" cy="866558"/>
          </a:xfrm>
          <a:prstGeom prst="rect">
            <a:avLst/>
          </a:prstGeom>
        </p:spPr>
      </p:pic>
      <p:sp>
        <p:nvSpPr>
          <p:cNvPr id="7" name="Object 6"/>
          <p:cNvSpPr/>
          <p:nvPr/>
        </p:nvSpPr>
        <p:spPr>
          <a:xfrm>
            <a:off x="4465632" y="3704041"/>
            <a:ext cx="3257688" cy="230328"/>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High risk models</a:t>
            </a:r>
            <a:endParaRPr lang="en-US" dirty="0"/>
          </a:p>
        </p:txBody>
      </p:sp>
      <p:sp>
        <p:nvSpPr>
          <p:cNvPr id="8" name="Object 7"/>
          <p:cNvSpPr/>
          <p:nvPr/>
        </p:nvSpPr>
        <p:spPr>
          <a:xfrm>
            <a:off x="4465632" y="4019974"/>
            <a:ext cx="3257688" cy="426534"/>
          </a:xfrm>
          <a:prstGeom prst="rect">
            <a:avLst/>
          </a:prstGeom>
          <a:noFill/>
        </p:spPr>
        <p:txBody>
          <a:bodyPr wrap="square" lIns="0" tIns="0" rIns="0" bIns="0" rtlCol="0" anchor="t"/>
          <a:lstStyle/>
          <a:p>
            <a:pPr algn="ctr">
              <a:lnSpc>
                <a:spcPts val="1680"/>
              </a:lnSpc>
              <a:spcBef>
                <a:spcPts val="661"/>
              </a:spcBef>
              <a:buNone/>
            </a:pPr>
            <a:r>
              <a:rPr lang="en-US" sz="1200" dirty="0">
                <a:solidFill>
                  <a:srgbClr val="FFFFFF">
                    <a:alpha val="90000"/>
                  </a:srgbClr>
                </a:solidFill>
                <a:latin typeface="Montserrat" pitchFamily="34" charset="0"/>
                <a:ea typeface="Montserrat" pitchFamily="34" charset="-122"/>
                <a:cs typeface="Montserrat" pitchFamily="34" charset="-120"/>
              </a:rPr>
              <a:t>Models like credit scoring systems face stricter obligations from regulators</a:t>
            </a:r>
            <a:endParaRPr lang="en-US" dirty="0"/>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75132" y="2472210"/>
            <a:ext cx="638015" cy="847513"/>
          </a:xfrm>
          <a:prstGeom prst="rect">
            <a:avLst/>
          </a:prstGeom>
        </p:spPr>
      </p:pic>
      <p:sp>
        <p:nvSpPr>
          <p:cNvPr id="10" name="Object 9"/>
          <p:cNvSpPr/>
          <p:nvPr/>
        </p:nvSpPr>
        <p:spPr>
          <a:xfrm>
            <a:off x="8155171" y="3704041"/>
            <a:ext cx="3687158" cy="230328"/>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Regulations</a:t>
            </a:r>
            <a:endParaRPr lang="en-US" dirty="0"/>
          </a:p>
        </p:txBody>
      </p:sp>
      <p:sp>
        <p:nvSpPr>
          <p:cNvPr id="11" name="Object 10"/>
          <p:cNvSpPr/>
          <p:nvPr/>
        </p:nvSpPr>
        <p:spPr>
          <a:xfrm>
            <a:off x="8155171" y="4019974"/>
            <a:ext cx="3687158" cy="426534"/>
          </a:xfrm>
          <a:prstGeom prst="rect">
            <a:avLst/>
          </a:prstGeom>
          <a:noFill/>
        </p:spPr>
        <p:txBody>
          <a:bodyPr wrap="square" lIns="0" tIns="0" rIns="0" bIns="0" rtlCol="0" anchor="t"/>
          <a:lstStyle/>
          <a:p>
            <a:pPr algn="ctr">
              <a:lnSpc>
                <a:spcPts val="1680"/>
              </a:lnSpc>
              <a:spcBef>
                <a:spcPts val="661"/>
              </a:spcBef>
              <a:buNone/>
            </a:pPr>
            <a:r>
              <a:rPr lang="en-US" sz="1200" dirty="0">
                <a:solidFill>
                  <a:srgbClr val="FFFFFF">
                    <a:alpha val="90000"/>
                  </a:srgbClr>
                </a:solidFill>
                <a:latin typeface="Montserrat" pitchFamily="34" charset="0"/>
                <a:ea typeface="Montserrat" pitchFamily="34" charset="-122"/>
                <a:cs typeface="Montserrat" pitchFamily="34" charset="-120"/>
              </a:rPr>
              <a:t>Regulators mandate fairness, accountability and transparency(FAT) for high-risk models</a:t>
            </a:r>
            <a:endParaRPr lang="en-US" dirty="0"/>
          </a:p>
        </p:txBody>
      </p:sp>
      <p:sp>
        <p:nvSpPr>
          <p:cNvPr id="12" name="Object 11"/>
          <p:cNvSpPr/>
          <p:nvPr/>
        </p:nvSpPr>
        <p:spPr>
          <a:xfrm>
            <a:off x="0" y="5637390"/>
            <a:ext cx="12188952" cy="1218895"/>
          </a:xfrm>
          <a:prstGeom prst="rect">
            <a:avLst/>
          </a:prstGeom>
          <a:solidFill>
            <a:srgbClr val="62A8BB"/>
          </a:solidFill>
        </p:spPr>
        <p:txBody>
          <a:bodyPr/>
          <a:lstStyle/>
          <a:p>
            <a:endParaRPr lang="en-GB"/>
          </a:p>
        </p:txBody>
      </p:sp>
      <p:sp>
        <p:nvSpPr>
          <p:cNvPr id="13" name="Object 12"/>
          <p:cNvSpPr/>
          <p:nvPr/>
        </p:nvSpPr>
        <p:spPr>
          <a:xfrm>
            <a:off x="2095145" y="5791200"/>
            <a:ext cx="7998663" cy="741316"/>
          </a:xfrm>
          <a:prstGeom prst="rect">
            <a:avLst/>
          </a:prstGeom>
          <a:noFill/>
        </p:spPr>
        <p:txBody>
          <a:bodyPr wrap="square" lIns="0" tIns="0" rIns="0" bIns="0" rtlCol="0" anchor="t"/>
          <a:lstStyle/>
          <a:p>
            <a:pPr algn="ctr">
              <a:lnSpc>
                <a:spcPts val="2268"/>
              </a:lnSpc>
              <a:buNone/>
            </a:pPr>
            <a:r>
              <a:rPr lang="en-US" sz="1800" dirty="0">
                <a:solidFill>
                  <a:srgbClr val="FFFFFF"/>
                </a:solidFill>
                <a:latin typeface="Montserrat" pitchFamily="34" charset="0"/>
                <a:ea typeface="Montserrat" pitchFamily="34" charset="-122"/>
                <a:cs typeface="Montserrat" pitchFamily="34" charset="-120"/>
              </a:rPr>
              <a:t>ML models, especially high-risk ones, need validation to ensure they meet regulatory and performance requirements including risk mitigating before put to the market</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pPr>
            <a:r>
              <a:rPr lang="en-US" sz="3190" dirty="0">
                <a:solidFill>
                  <a:srgbClr val="FFFFFF"/>
                </a:solidFill>
                <a:latin typeface="Montserrat" pitchFamily="34" charset="0"/>
                <a:ea typeface="Montserrat" pitchFamily="34" charset="-122"/>
                <a:cs typeface="Montserrat" pitchFamily="34" charset="-120"/>
              </a:rPr>
              <a:t>Why ML models need validation</a:t>
            </a:r>
            <a:endParaRPr lang="en-US" sz="3190" dirty="0"/>
          </a:p>
          <a:p>
            <a:pPr algn="ctr">
              <a:lnSpc>
                <a:spcPts val="4016"/>
              </a:lnSpc>
              <a:buNone/>
            </a:pPr>
            <a:endParaRPr lang="en-US" dirty="0"/>
          </a:p>
        </p:txBody>
      </p:sp>
      <p:pic>
        <p:nvPicPr>
          <p:cNvPr id="3" name="Picture 2">
            <a:extLst>
              <a:ext uri="{FF2B5EF4-FFF2-40B4-BE49-F238E27FC236}">
                <a16:creationId xmlns:a16="http://schemas.microsoft.com/office/drawing/2014/main" id="{F82EACE2-0648-B300-FD7E-08C1927373EB}"/>
              </a:ext>
            </a:extLst>
          </p:cNvPr>
          <p:cNvPicPr>
            <a:picLocks noChangeAspect="1"/>
          </p:cNvPicPr>
          <p:nvPr/>
        </p:nvPicPr>
        <p:blipFill>
          <a:blip r:embed="rId3"/>
          <a:stretch>
            <a:fillRect/>
          </a:stretch>
        </p:blipFill>
        <p:spPr>
          <a:xfrm>
            <a:off x="3566161" y="1243945"/>
            <a:ext cx="5008880" cy="4079895"/>
          </a:xfrm>
          <a:prstGeom prst="rect">
            <a:avLst/>
          </a:prstGeom>
        </p:spPr>
      </p:pic>
      <p:sp>
        <p:nvSpPr>
          <p:cNvPr id="4" name="Object 14">
            <a:extLst>
              <a:ext uri="{FF2B5EF4-FFF2-40B4-BE49-F238E27FC236}">
                <a16:creationId xmlns:a16="http://schemas.microsoft.com/office/drawing/2014/main" id="{6CAC6E8D-DD0E-42F0-F5D9-9155CDDFF592}"/>
              </a:ext>
            </a:extLst>
          </p:cNvPr>
          <p:cNvSpPr/>
          <p:nvPr/>
        </p:nvSpPr>
        <p:spPr>
          <a:xfrm>
            <a:off x="21153" y="5658574"/>
            <a:ext cx="12188952" cy="1218895"/>
          </a:xfrm>
          <a:prstGeom prst="rect">
            <a:avLst/>
          </a:prstGeom>
          <a:solidFill>
            <a:srgbClr val="E66922"/>
          </a:solidFill>
        </p:spPr>
        <p:txBody>
          <a:bodyPr/>
          <a:lstStyle/>
          <a:p>
            <a:endParaRPr lang="en-GB"/>
          </a:p>
        </p:txBody>
      </p:sp>
      <p:sp>
        <p:nvSpPr>
          <p:cNvPr id="5" name="TextBox 4">
            <a:extLst>
              <a:ext uri="{FF2B5EF4-FFF2-40B4-BE49-F238E27FC236}">
                <a16:creationId xmlns:a16="http://schemas.microsoft.com/office/drawing/2014/main" id="{A09AE8B8-3BDC-E120-CAD1-851FA92A81FE}"/>
              </a:ext>
            </a:extLst>
          </p:cNvPr>
          <p:cNvSpPr txBox="1"/>
          <p:nvPr/>
        </p:nvSpPr>
        <p:spPr>
          <a:xfrm>
            <a:off x="2489200" y="6096000"/>
            <a:ext cx="7416800" cy="646331"/>
          </a:xfrm>
          <a:prstGeom prst="rect">
            <a:avLst/>
          </a:prstGeom>
          <a:noFill/>
        </p:spPr>
        <p:txBody>
          <a:bodyPr wrap="square" rtlCol="0">
            <a:spAutoFit/>
          </a:bodyPr>
          <a:lstStyle/>
          <a:p>
            <a:pPr algn="ctr"/>
            <a:r>
              <a:rPr lang="en-US" dirty="0">
                <a:solidFill>
                  <a:schemeClr val="bg1"/>
                </a:solidFill>
              </a:rPr>
              <a:t>European commission share the risk tier for machine learning product as above figure.</a:t>
            </a:r>
          </a:p>
        </p:txBody>
      </p:sp>
    </p:spTree>
    <p:extLst>
      <p:ext uri="{BB962C8B-B14F-4D97-AF65-F5344CB8AC3E}">
        <p14:creationId xmlns:p14="http://schemas.microsoft.com/office/powerpoint/2010/main" val="39977119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chemeClr val="bg1"/>
                </a:solidFill>
                <a:latin typeface="Montserrat" pitchFamily="34" charset="0"/>
                <a:ea typeface="Montserrat" pitchFamily="34" charset="-122"/>
                <a:cs typeface="Montserrat" pitchFamily="34" charset="-120"/>
              </a:rPr>
              <a:t>What issues AI/ML present</a:t>
            </a:r>
            <a:endParaRPr lang="en-US" dirty="0">
              <a:solidFill>
                <a:schemeClr val="bg1"/>
              </a:solidFill>
            </a:endParaRPr>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40981" y="2709288"/>
            <a:ext cx="676106" cy="638015"/>
          </a:xfrm>
          <a:prstGeom prst="rect">
            <a:avLst/>
          </a:prstGeom>
        </p:spPr>
      </p:pic>
      <p:sp>
        <p:nvSpPr>
          <p:cNvPr id="4" name="Object 3"/>
          <p:cNvSpPr/>
          <p:nvPr/>
        </p:nvSpPr>
        <p:spPr>
          <a:xfrm>
            <a:off x="1611227" y="3829501"/>
            <a:ext cx="3729058" cy="230328"/>
          </a:xfrm>
          <a:prstGeom prst="rect">
            <a:avLst/>
          </a:prstGeom>
          <a:noFill/>
        </p:spPr>
        <p:txBody>
          <a:bodyPr wrap="square" lIns="0" tIns="0" rIns="0" bIns="0" rtlCol="0" anchor="t"/>
          <a:lstStyle/>
          <a:p>
            <a:pPr algn="ctr">
              <a:lnSpc>
                <a:spcPts val="1814"/>
              </a:lnSpc>
              <a:buNone/>
            </a:pPr>
            <a:r>
              <a:rPr lang="en-US" sz="1440" dirty="0">
                <a:solidFill>
                  <a:schemeClr val="bg1"/>
                </a:solidFill>
                <a:latin typeface="Montserrat" pitchFamily="34" charset="0"/>
                <a:ea typeface="Montserrat" pitchFamily="34" charset="-122"/>
                <a:cs typeface="Montserrat" pitchFamily="34" charset="-120"/>
              </a:rPr>
              <a:t>Data issues</a:t>
            </a:r>
            <a:endParaRPr lang="en-US" dirty="0">
              <a:solidFill>
                <a:schemeClr val="bg1"/>
              </a:solidFill>
            </a:endParaRPr>
          </a:p>
        </p:txBody>
      </p:sp>
      <p:sp>
        <p:nvSpPr>
          <p:cNvPr id="5" name="Object 4"/>
          <p:cNvSpPr/>
          <p:nvPr/>
        </p:nvSpPr>
        <p:spPr>
          <a:xfrm>
            <a:off x="1611227" y="4145434"/>
            <a:ext cx="3729058" cy="426534"/>
          </a:xfrm>
          <a:prstGeom prst="rect">
            <a:avLst/>
          </a:prstGeom>
          <a:noFill/>
        </p:spPr>
        <p:txBody>
          <a:bodyPr wrap="square" lIns="0" tIns="0" rIns="0" bIns="0" rtlCol="0" anchor="t"/>
          <a:lstStyle/>
          <a:p>
            <a:pPr algn="ctr">
              <a:lnSpc>
                <a:spcPts val="1680"/>
              </a:lnSpc>
              <a:spcBef>
                <a:spcPts val="661"/>
              </a:spcBef>
              <a:buNone/>
            </a:pPr>
            <a:r>
              <a:rPr lang="en-US" sz="1200" dirty="0">
                <a:solidFill>
                  <a:schemeClr val="bg1"/>
                </a:solidFill>
                <a:latin typeface="Montserrat" pitchFamily="34" charset="0"/>
                <a:ea typeface="Montserrat" pitchFamily="34" charset="-122"/>
                <a:cs typeface="Montserrat" pitchFamily="34" charset="-120"/>
              </a:rPr>
              <a:t>Data collection, quality, sampling, transform, lineage, monitor, privacy</a:t>
            </a:r>
            <a:endParaRPr lang="en-US" dirty="0">
              <a:solidFill>
                <a:schemeClr val="bg1"/>
              </a:solidFill>
            </a:endParaRPr>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99868" y="2631169"/>
            <a:ext cx="1028443" cy="790377"/>
          </a:xfrm>
          <a:prstGeom prst="rect">
            <a:avLst/>
          </a:prstGeom>
        </p:spPr>
      </p:pic>
      <p:sp>
        <p:nvSpPr>
          <p:cNvPr id="7" name="Object 6"/>
          <p:cNvSpPr/>
          <p:nvPr/>
        </p:nvSpPr>
        <p:spPr>
          <a:xfrm>
            <a:off x="6754393" y="3829501"/>
            <a:ext cx="3917605" cy="230328"/>
          </a:xfrm>
          <a:prstGeom prst="rect">
            <a:avLst/>
          </a:prstGeom>
          <a:noFill/>
        </p:spPr>
        <p:txBody>
          <a:bodyPr wrap="square" lIns="0" tIns="0" rIns="0" bIns="0" rtlCol="0" anchor="t"/>
          <a:lstStyle/>
          <a:p>
            <a:pPr algn="ctr">
              <a:lnSpc>
                <a:spcPts val="1814"/>
              </a:lnSpc>
              <a:buNone/>
            </a:pPr>
            <a:r>
              <a:rPr lang="en-US" sz="1440" dirty="0">
                <a:solidFill>
                  <a:schemeClr val="bg1"/>
                </a:solidFill>
                <a:latin typeface="Montserrat" pitchFamily="34" charset="0"/>
                <a:ea typeface="Montserrat" pitchFamily="34" charset="-122"/>
                <a:cs typeface="Montserrat" pitchFamily="34" charset="-120"/>
              </a:rPr>
              <a:t>Model issues</a:t>
            </a:r>
            <a:endParaRPr lang="en-US" dirty="0">
              <a:solidFill>
                <a:schemeClr val="bg1"/>
              </a:solidFill>
            </a:endParaRPr>
          </a:p>
        </p:txBody>
      </p:sp>
      <p:sp>
        <p:nvSpPr>
          <p:cNvPr id="8" name="Object 7"/>
          <p:cNvSpPr/>
          <p:nvPr/>
        </p:nvSpPr>
        <p:spPr>
          <a:xfrm>
            <a:off x="6754393" y="4145434"/>
            <a:ext cx="3917605" cy="426534"/>
          </a:xfrm>
          <a:prstGeom prst="rect">
            <a:avLst/>
          </a:prstGeom>
          <a:noFill/>
        </p:spPr>
        <p:txBody>
          <a:bodyPr wrap="square" lIns="0" tIns="0" rIns="0" bIns="0" rtlCol="0" anchor="t"/>
          <a:lstStyle/>
          <a:p>
            <a:pPr algn="ctr">
              <a:lnSpc>
                <a:spcPts val="1680"/>
              </a:lnSpc>
              <a:spcBef>
                <a:spcPts val="661"/>
              </a:spcBef>
              <a:buNone/>
            </a:pPr>
            <a:r>
              <a:rPr lang="en-US" sz="1200" dirty="0">
                <a:solidFill>
                  <a:schemeClr val="bg1"/>
                </a:solidFill>
                <a:latin typeface="Montserrat" pitchFamily="34" charset="0"/>
                <a:ea typeface="Montserrat" pitchFamily="34" charset="-122"/>
                <a:cs typeface="Montserrat" pitchFamily="34" charset="-120"/>
              </a:rPr>
              <a:t>Pre-modeling, in-modeling like bias, black box, post-modeling monitor</a:t>
            </a:r>
            <a:endParaRPr lang="en-US" dirty="0">
              <a:solidFill>
                <a:schemeClr val="bg1"/>
              </a:solidFill>
            </a:endParaRPr>
          </a:p>
        </p:txBody>
      </p:sp>
      <p:sp>
        <p:nvSpPr>
          <p:cNvPr id="9" name="Object 8"/>
          <p:cNvSpPr/>
          <p:nvPr/>
        </p:nvSpPr>
        <p:spPr>
          <a:xfrm>
            <a:off x="0" y="5932591"/>
            <a:ext cx="12188952" cy="923694"/>
          </a:xfrm>
          <a:prstGeom prst="rect">
            <a:avLst/>
          </a:prstGeom>
          <a:solidFill>
            <a:srgbClr val="E66922"/>
          </a:solidFill>
        </p:spPr>
        <p:txBody>
          <a:bodyPr/>
          <a:lstStyle/>
          <a:p>
            <a:endParaRPr lang="en-GB"/>
          </a:p>
        </p:txBody>
      </p:sp>
      <p:sp>
        <p:nvSpPr>
          <p:cNvPr id="10" name="Object 9"/>
          <p:cNvSpPr/>
          <p:nvPr/>
        </p:nvSpPr>
        <p:spPr>
          <a:xfrm>
            <a:off x="-95226" y="6251798"/>
            <a:ext cx="12379404" cy="287960"/>
          </a:xfrm>
          <a:prstGeom prst="rect">
            <a:avLst/>
          </a:prstGeom>
          <a:noFill/>
        </p:spPr>
        <p:txBody>
          <a:bodyPr wrap="square" lIns="0" tIns="0" rIns="0" bIns="0" rtlCol="0" anchor="t"/>
          <a:lstStyle/>
          <a:p>
            <a:pPr algn="ctr">
              <a:lnSpc>
                <a:spcPts val="2268"/>
              </a:lnSpc>
              <a:buNone/>
            </a:pPr>
            <a:r>
              <a:rPr lang="en-US" sz="1800" dirty="0">
                <a:solidFill>
                  <a:srgbClr val="FFFFFF"/>
                </a:solidFill>
                <a:latin typeface="Montserrat" pitchFamily="34" charset="0"/>
                <a:ea typeface="Montserrat" pitchFamily="34" charset="-122"/>
                <a:cs typeface="Montserrat" pitchFamily="34" charset="-120"/>
              </a:rPr>
              <a:t>Proper data and model validation needed throughout the ML pipeline to ensure quality.</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1"/>
          <p:cNvSpPr/>
          <p:nvPr/>
        </p:nvSpPr>
        <p:spPr>
          <a:xfrm>
            <a:off x="476130" y="476131"/>
            <a:ext cx="5412605" cy="5913546"/>
          </a:xfrm>
          <a:prstGeom prst="rect">
            <a:avLst/>
          </a:prstGeom>
          <a:solidFill>
            <a:schemeClr val="tx1"/>
          </a:solidFill>
        </p:spPr>
        <p:txBody>
          <a:bodyPr/>
          <a:lstStyle/>
          <a:p>
            <a:endParaRPr lang="en-GB" dirty="0"/>
          </a:p>
        </p:txBody>
      </p:sp>
      <p:sp>
        <p:nvSpPr>
          <p:cNvPr id="4" name="Object 3"/>
          <p:cNvSpPr/>
          <p:nvPr/>
        </p:nvSpPr>
        <p:spPr>
          <a:xfrm>
            <a:off x="5888736" y="2585689"/>
            <a:ext cx="6094528" cy="509857"/>
          </a:xfrm>
          <a:prstGeom prst="rect">
            <a:avLst/>
          </a:prstGeom>
          <a:noFill/>
        </p:spPr>
        <p:txBody>
          <a:bodyPr wrap="square" lIns="0" tIns="0" rIns="0" bIns="0" rtlCol="0" anchor="t"/>
          <a:lstStyle/>
          <a:p>
            <a:pPr algn="ctr">
              <a:lnSpc>
                <a:spcPts val="4016"/>
              </a:lnSpc>
              <a:buNone/>
            </a:pPr>
            <a:r>
              <a:rPr lang="en-US" sz="3188" dirty="0">
                <a:solidFill>
                  <a:schemeClr val="bg1"/>
                </a:solidFill>
                <a:latin typeface="Montserrat" pitchFamily="34" charset="0"/>
                <a:ea typeface="Montserrat" pitchFamily="34" charset="-122"/>
                <a:cs typeface="Montserrat" pitchFamily="34" charset="-120"/>
              </a:rPr>
              <a:t>Compas Case Study</a:t>
            </a:r>
            <a:endParaRPr lang="en-US" dirty="0">
              <a:solidFill>
                <a:schemeClr val="bg1"/>
              </a:solidFill>
            </a:endParaRPr>
          </a:p>
        </p:txBody>
      </p:sp>
      <p:sp>
        <p:nvSpPr>
          <p:cNvPr id="5" name="Object 4"/>
          <p:cNvSpPr/>
          <p:nvPr/>
        </p:nvSpPr>
        <p:spPr>
          <a:xfrm>
            <a:off x="6303266" y="3201682"/>
            <a:ext cx="5679998" cy="1882381"/>
          </a:xfrm>
          <a:prstGeom prst="rect">
            <a:avLst/>
          </a:prstGeom>
          <a:noFill/>
        </p:spPr>
        <p:txBody>
          <a:bodyPr wrap="square" lIns="0" tIns="0" rIns="0" bIns="0" rtlCol="0" anchor="t"/>
          <a:lstStyle/>
          <a:p>
            <a:pPr algn="ctr">
              <a:lnSpc>
                <a:spcPts val="2016"/>
              </a:lnSpc>
              <a:spcBef>
                <a:spcPts val="819"/>
              </a:spcBef>
              <a:buNone/>
            </a:pPr>
            <a:r>
              <a:rPr lang="en-US" sz="1440" dirty="0">
                <a:solidFill>
                  <a:schemeClr val="bg1"/>
                </a:solidFill>
                <a:latin typeface="Montserrat" pitchFamily="34" charset="0"/>
                <a:ea typeface="Montserrat" pitchFamily="34" charset="-122"/>
                <a:cs typeface="Montserrat" pitchFamily="34" charset="-120"/>
              </a:rPr>
              <a:t>The Compas recidivism model, developed by Northpointe, aimed to predict defendants' risk of reoffending. However, investigations found that the model was biased against African-Americans, who were often assigned higher risk scores than white defendants with similar profiles.</a:t>
            </a:r>
            <a:endParaRPr lang="en-US" dirty="0">
              <a:solidFill>
                <a:schemeClr val="bg1"/>
              </a:solidFill>
            </a:endParaRPr>
          </a:p>
        </p:txBody>
      </p:sp>
      <p:pic>
        <p:nvPicPr>
          <p:cNvPr id="6" name="Content Placeholder 8">
            <a:extLst>
              <a:ext uri="{FF2B5EF4-FFF2-40B4-BE49-F238E27FC236}">
                <a16:creationId xmlns:a16="http://schemas.microsoft.com/office/drawing/2014/main" id="{6824B66B-CBFE-4247-ACDB-433305599ABF}"/>
              </a:ext>
            </a:extLst>
          </p:cNvPr>
          <p:cNvPicPr>
            <a:picLocks noChangeAspect="1"/>
          </p:cNvPicPr>
          <p:nvPr/>
        </p:nvPicPr>
        <p:blipFill>
          <a:blip r:embed="rId3"/>
          <a:stretch>
            <a:fillRect/>
          </a:stretch>
        </p:blipFill>
        <p:spPr>
          <a:xfrm>
            <a:off x="476131" y="1420543"/>
            <a:ext cx="5412605" cy="401691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353</TotalTime>
  <Words>1692</Words>
  <Application>Microsoft Office PowerPoint</Application>
  <PresentationFormat>Widescreen</PresentationFormat>
  <Paragraphs>226</Paragraphs>
  <Slides>32</Slides>
  <Notes>32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Calibri</vt:lpstr>
      <vt:lpstr>Arial</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Model Validation Framework</dc:title>
  <dc:subject>Machine Learning Model Validation Framework</dc:subject>
  <dc:creator>Z Zhu</dc:creator>
  <cp:lastModifiedBy>Zheng Zhu (Advanced Analytics COE)</cp:lastModifiedBy>
  <cp:revision>12</cp:revision>
  <dcterms:created xsi:type="dcterms:W3CDTF">2024-01-11T19:55:02Z</dcterms:created>
  <dcterms:modified xsi:type="dcterms:W3CDTF">2024-01-12T10:45:36Z</dcterms:modified>
</cp:coreProperties>
</file>